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60" r:id="rId4"/>
    <p:sldId id="261"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80" r:id="rId20"/>
    <p:sldId id="277"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2" d="100"/>
          <a:sy n="92" d="100"/>
        </p:scale>
        <p:origin x="10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11/18/2024</a:t>
            </a:fld>
            <a:endParaRPr lang="en-US"/>
          </a:p>
        </p:txBody>
      </p:sp>
    </p:spTree>
    <p:extLst>
      <p:ext uri="{BB962C8B-B14F-4D97-AF65-F5344CB8AC3E}">
        <p14:creationId xmlns:p14="http://schemas.microsoft.com/office/powerpoint/2010/main" val="552223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11/18/2024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592975" y="406400"/>
            <a:ext cx="9144000" cy="3022600"/>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MATERIAL DESIGN A STUDY APP</a:t>
            </a:r>
          </a:p>
        </p:txBody>
      </p:sp>
      <p:sp>
        <p:nvSpPr>
          <p:cNvPr id="3" name="Subtitle 2">
            <a:extLst>
              <a:ext uri="{FF2B5EF4-FFF2-40B4-BE49-F238E27FC236}">
                <a16:creationId xmlns:a16="http://schemas.microsoft.com/office/drawing/2014/main" id="{7ACE7AB9-C02B-458F-9BDE-2419256B73A1}"/>
              </a:ext>
            </a:extLst>
          </p:cNvPr>
          <p:cNvSpPr>
            <a:spLocks noGrp="1"/>
          </p:cNvSpPr>
          <p:nvPr>
            <p:ph type="subTitle" idx="1"/>
          </p:nvPr>
        </p:nvSpPr>
        <p:spPr>
          <a:xfrm>
            <a:off x="0" y="3873038"/>
            <a:ext cx="9144000" cy="2578562"/>
          </a:xfrm>
        </p:spPr>
        <p:txBody>
          <a:bodyPr>
            <a:normAutofit fontScale="70000" lnSpcReduction="20000"/>
          </a:bodyPr>
          <a:lstStyle/>
          <a:p>
            <a:r>
              <a:rPr lang="en-US" dirty="0"/>
              <a:t>                                             </a:t>
            </a:r>
          </a:p>
          <a:p>
            <a:endParaRPr lang="en-US" dirty="0"/>
          </a:p>
          <a:p>
            <a:r>
              <a:rPr lang="en-US" dirty="0"/>
              <a:t>                                                                                                </a:t>
            </a:r>
          </a:p>
          <a:p>
            <a:r>
              <a:rPr lang="en-US" dirty="0"/>
              <a:t>Team Members:</a:t>
            </a:r>
          </a:p>
          <a:p>
            <a:r>
              <a:rPr lang="en-US" dirty="0"/>
              <a:t>M DEVADHARSHINI-711222104009</a:t>
            </a:r>
          </a:p>
          <a:p>
            <a:r>
              <a:rPr lang="en-US" dirty="0"/>
              <a:t>M Gopika-711222104016</a:t>
            </a:r>
          </a:p>
          <a:p>
            <a:r>
              <a:rPr lang="en-US" dirty="0"/>
              <a:t>S P ABIRAMI-711222104002</a:t>
            </a:r>
          </a:p>
          <a:p>
            <a:r>
              <a:rPr lang="en-US" dirty="0"/>
              <a:t>S SRIMATHI-711222104050</a:t>
            </a:r>
          </a:p>
          <a:p>
            <a:r>
              <a:rPr lang="en-US" dirty="0"/>
              <a:t>                                                                                                     </a:t>
            </a:r>
          </a:p>
        </p:txBody>
      </p:sp>
    </p:spTree>
    <p:extLst>
      <p:ext uri="{BB962C8B-B14F-4D97-AF65-F5344CB8AC3E}">
        <p14:creationId xmlns:p14="http://schemas.microsoft.com/office/powerpoint/2010/main" val="1799664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6A2B3-DC3A-40B8-B9BA-56A7E6A01558}"/>
              </a:ext>
            </a:extLst>
          </p:cNvPr>
          <p:cNvSpPr txBox="1"/>
          <p:nvPr/>
        </p:nvSpPr>
        <p:spPr>
          <a:xfrm>
            <a:off x="615142" y="205740"/>
            <a:ext cx="9144000" cy="6740307"/>
          </a:xfrm>
          <a:prstGeom prst="rect">
            <a:avLst/>
          </a:prstGeom>
          <a:noFill/>
        </p:spPr>
        <p:txBody>
          <a:bodyPr wrap="square">
            <a:spAutoFit/>
          </a:bodyPr>
          <a:lstStyle/>
          <a:p>
            <a:r>
              <a:rPr lang="en-US" dirty="0" err="1"/>
              <a:t>android:layout_weight</a:t>
            </a:r>
            <a:r>
              <a:rPr lang="en-US" dirty="0"/>
              <a:t>="1"</a:t>
            </a:r>
          </a:p>
          <a:p>
            <a:r>
              <a:rPr lang="en-US" dirty="0"/>
              <a:t>        </a:t>
            </a:r>
            <a:r>
              <a:rPr lang="en-US" dirty="0" err="1"/>
              <a:t>app:defaultNavHost</a:t>
            </a:r>
            <a:r>
              <a:rPr lang="en-US" dirty="0"/>
              <a:t>="true"</a:t>
            </a:r>
          </a:p>
          <a:p>
            <a:r>
              <a:rPr lang="en-US" dirty="0"/>
              <a:t>        </a:t>
            </a:r>
            <a:r>
              <a:rPr lang="en-US" dirty="0" err="1"/>
              <a:t>app:navGraph</a:t>
            </a:r>
            <a:r>
              <a:rPr lang="en-US" dirty="0"/>
              <a:t>="@navigation/navigation"/&gt;</a:t>
            </a:r>
          </a:p>
          <a:p>
            <a:endParaRPr lang="en-US" dirty="0"/>
          </a:p>
          <a:p>
            <a:r>
              <a:rPr lang="en-US" dirty="0"/>
              <a:t>    &lt;com.google.android.material.bottomnavigation.BottomNavigationView</a:t>
            </a:r>
          </a:p>
          <a:p>
            <a:r>
              <a:rPr lang="en-US" dirty="0"/>
              <a:t>        </a:t>
            </a:r>
            <a:r>
              <a:rPr lang="en-US" dirty="0" err="1"/>
              <a:t>android:id</a:t>
            </a:r>
            <a:r>
              <a:rPr lang="en-US" dirty="0"/>
              <a:t>="@+id/</a:t>
            </a:r>
            <a:r>
              <a:rPr lang="en-US" dirty="0" err="1"/>
              <a:t>bottom_nav</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android:visibility</a:t>
            </a:r>
            <a:r>
              <a:rPr lang="en-US" dirty="0"/>
              <a:t>="gone"</a:t>
            </a:r>
          </a:p>
          <a:p>
            <a:r>
              <a:rPr lang="en-US" dirty="0"/>
              <a:t>        </a:t>
            </a:r>
            <a:r>
              <a:rPr lang="en-US" dirty="0" err="1"/>
              <a:t>app:menu</a:t>
            </a:r>
            <a:r>
              <a:rPr lang="en-US" dirty="0"/>
              <a:t>="@menu/main"/&gt;</a:t>
            </a:r>
          </a:p>
          <a:p>
            <a:r>
              <a:rPr lang="en-US" dirty="0"/>
              <a:t>  &lt;/</a:t>
            </a:r>
            <a:r>
              <a:rPr lang="en-US" dirty="0" err="1"/>
              <a:t>LinearLayout</a:t>
            </a:r>
            <a:r>
              <a:rPr lang="en-US" dirty="0"/>
              <a:t>&gt;</a:t>
            </a:r>
          </a:p>
          <a:p>
            <a:r>
              <a:rPr lang="en-US" dirty="0"/>
              <a:t>&lt;/layout&gt;</a:t>
            </a:r>
          </a:p>
          <a:p>
            <a:endParaRPr lang="en-US" dirty="0"/>
          </a:p>
          <a:p>
            <a:r>
              <a:rPr lang="en-US" b="1" dirty="0">
                <a:latin typeface="Times New Roman" panose="02020603050405020304" pitchFamily="18" charset="0"/>
                <a:cs typeface="Times New Roman" panose="02020603050405020304" pitchFamily="18" charset="0"/>
              </a:rPr>
              <a:t>Course_item.xml</a:t>
            </a:r>
          </a:p>
          <a:p>
            <a:endParaRPr lang="en-US" dirty="0"/>
          </a:p>
          <a:p>
            <a:r>
              <a:rPr lang="en-US" dirty="0"/>
              <a:t>&lt;?xml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a:t>
            </a:r>
          </a:p>
          <a:p>
            <a:r>
              <a:rPr lang="en-US" dirty="0"/>
              <a:t>    </a:t>
            </a:r>
            <a:r>
              <a:rPr lang="en-US" dirty="0" err="1"/>
              <a:t>tools:targetApi</a:t>
            </a:r>
            <a:r>
              <a:rPr lang="en-US" dirty="0"/>
              <a:t>="o"</a:t>
            </a:r>
          </a:p>
          <a:p>
            <a:r>
              <a:rPr lang="en-US" dirty="0"/>
              <a:t>    </a:t>
            </a:r>
            <a:r>
              <a:rPr lang="en-US" dirty="0" err="1"/>
              <a:t>tools:ignore</a:t>
            </a:r>
            <a:r>
              <a:rPr lang="en-US" dirty="0"/>
              <a:t>="</a:t>
            </a:r>
            <a:r>
              <a:rPr lang="en-US" dirty="0" err="1"/>
              <a:t>RtlSymmetry</a:t>
            </a:r>
            <a:r>
              <a:rPr lang="en-US" dirty="0"/>
              <a:t>"&gt;</a:t>
            </a:r>
          </a:p>
          <a:p>
            <a:endParaRPr lang="en-US" dirty="0"/>
          </a:p>
          <a:p>
            <a:r>
              <a:rPr lang="en-US" dirty="0"/>
              <a:t>  </a:t>
            </a:r>
          </a:p>
        </p:txBody>
      </p:sp>
    </p:spTree>
    <p:extLst>
      <p:ext uri="{BB962C8B-B14F-4D97-AF65-F5344CB8AC3E}">
        <p14:creationId xmlns:p14="http://schemas.microsoft.com/office/powerpoint/2010/main" val="2644731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89F53-B6A5-4417-AC3E-5E48F3FD5597}"/>
              </a:ext>
            </a:extLst>
          </p:cNvPr>
          <p:cNvSpPr txBox="1"/>
          <p:nvPr/>
        </p:nvSpPr>
        <p:spPr>
          <a:xfrm>
            <a:off x="101600" y="101600"/>
            <a:ext cx="9042400" cy="6740307"/>
          </a:xfrm>
          <a:prstGeom prst="rect">
            <a:avLst/>
          </a:prstGeom>
          <a:noFill/>
        </p:spPr>
        <p:txBody>
          <a:bodyPr wrap="square">
            <a:spAutoFit/>
          </a:bodyPr>
          <a:lstStyle/>
          <a:p>
            <a:r>
              <a:rPr lang="en-US" dirty="0"/>
              <a:t> &lt;data&gt;</a:t>
            </a:r>
          </a:p>
          <a:p>
            <a:r>
              <a:rPr lang="en-US" dirty="0"/>
              <a:t>    &lt;variable</a:t>
            </a:r>
          </a:p>
          <a:p>
            <a:r>
              <a:rPr lang="en-US" dirty="0"/>
              <a:t>        name="course"</a:t>
            </a:r>
          </a:p>
          <a:p>
            <a:r>
              <a:rPr lang="en-US" dirty="0"/>
              <a:t>        type="</a:t>
            </a:r>
            <a:r>
              <a:rPr lang="en-US" dirty="0" err="1"/>
              <a:t>com.materialstudies.owl.model.Course</a:t>
            </a:r>
            <a:r>
              <a:rPr lang="en-US" dirty="0"/>
              <a:t>"/&gt;</a:t>
            </a:r>
          </a:p>
          <a:p>
            <a:r>
              <a:rPr lang="en-US" dirty="0"/>
              <a:t>    &lt;variable</a:t>
            </a:r>
          </a:p>
          <a:p>
            <a:r>
              <a:rPr lang="en-US" dirty="0"/>
              <a:t>        name="</a:t>
            </a:r>
            <a:r>
              <a:rPr lang="en-US" dirty="0" err="1"/>
              <a:t>clickHandler</a:t>
            </a:r>
            <a:r>
              <a:rPr lang="en-US" dirty="0"/>
              <a:t>"</a:t>
            </a:r>
          </a:p>
          <a:p>
            <a:r>
              <a:rPr lang="en-US" dirty="0"/>
              <a:t>        type="</a:t>
            </a:r>
            <a:r>
              <a:rPr lang="en-US" dirty="0" err="1"/>
              <a:t>com.materialstudies.owl.ui.mycourses.CourseViewClick</a:t>
            </a:r>
            <a:r>
              <a:rPr lang="en-US" dirty="0"/>
              <a:t>"/&gt;</a:t>
            </a:r>
          </a:p>
          <a:p>
            <a:r>
              <a:rPr lang="en-US" dirty="0"/>
              <a:t>  &lt;/data&gt;</a:t>
            </a:r>
          </a:p>
          <a:p>
            <a:endParaRPr lang="en-US" dirty="0"/>
          </a:p>
          <a:p>
            <a:r>
              <a:rPr lang="en-US" dirty="0"/>
              <a:t>  &lt;</a:t>
            </a:r>
            <a:r>
              <a:rPr lang="en-US" dirty="0" err="1"/>
              <a:t>androidx.constraintlayout.widget.ConstraintLayout</a:t>
            </a:r>
            <a:endParaRPr lang="en-US" dirty="0"/>
          </a:p>
          <a:p>
            <a:r>
              <a:rPr lang="en-US" dirty="0"/>
              <a:t>      </a:t>
            </a:r>
            <a:r>
              <a:rPr lang="en-US" dirty="0" err="1"/>
              <a:t>android:id</a:t>
            </a:r>
            <a:r>
              <a:rPr lang="en-US" dirty="0"/>
              <a:t>="@+id/</a:t>
            </a:r>
            <a:r>
              <a:rPr lang="en-US" dirty="0" err="1"/>
              <a:t>course_item</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android:layout_marginStart</a:t>
            </a:r>
            <a:r>
              <a:rPr lang="en-US" dirty="0"/>
              <a:t>="32dp"</a:t>
            </a:r>
          </a:p>
          <a:p>
            <a:r>
              <a:rPr lang="en-US" dirty="0"/>
              <a:t>      </a:t>
            </a:r>
            <a:r>
              <a:rPr lang="en-US" dirty="0" err="1"/>
              <a:t>android:onClick</a:t>
            </a:r>
            <a:r>
              <a:rPr lang="en-US" dirty="0"/>
              <a:t>="@{(v) -&gt; </a:t>
            </a:r>
            <a:r>
              <a:rPr lang="en-US" dirty="0" err="1"/>
              <a:t>clickHandler.onClick</a:t>
            </a:r>
            <a:r>
              <a:rPr lang="en-US" dirty="0"/>
              <a:t>(v, course.id)}"</a:t>
            </a:r>
          </a:p>
          <a:p>
            <a:r>
              <a:rPr lang="en-US" dirty="0"/>
              <a:t>      </a:t>
            </a:r>
            <a:r>
              <a:rPr lang="en-US" dirty="0" err="1"/>
              <a:t>android:transitionName</a:t>
            </a:r>
            <a:r>
              <a:rPr lang="en-US" dirty="0"/>
              <a:t>="@{course.name}"</a:t>
            </a:r>
          </a:p>
          <a:p>
            <a:r>
              <a:rPr lang="en-US" dirty="0"/>
              <a:t>      </a:t>
            </a:r>
            <a:r>
              <a:rPr lang="en-US" dirty="0" err="1"/>
              <a:t>android:theme</a:t>
            </a:r>
            <a:r>
              <a:rPr lang="en-US" dirty="0"/>
              <a:t>="@style/</a:t>
            </a:r>
            <a:r>
              <a:rPr lang="en-US" dirty="0" err="1"/>
              <a:t>ThemeOverlay.Owl.TransitionShapeAppearance.Small</a:t>
            </a:r>
            <a:r>
              <a:rPr lang="en-US" dirty="0"/>
              <a:t>"&gt;</a:t>
            </a:r>
          </a:p>
          <a:p>
            <a:endParaRPr lang="en-US" dirty="0"/>
          </a:p>
          <a:p>
            <a:r>
              <a:rPr lang="en-US" dirty="0"/>
              <a:t>    &lt;View</a:t>
            </a:r>
          </a:p>
          <a:p>
            <a:r>
              <a:rPr lang="en-US" dirty="0"/>
              <a:t>        </a:t>
            </a:r>
            <a:r>
              <a:rPr lang="en-US" dirty="0" err="1"/>
              <a:t>android:id</a:t>
            </a:r>
            <a:r>
              <a:rPr lang="en-US" dirty="0"/>
              <a:t>="@+id/background"</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app:layout_constraintEnd_toEndOf</a:t>
            </a:r>
            <a:r>
              <a:rPr lang="en-US" dirty="0"/>
              <a:t>="parent"</a:t>
            </a:r>
          </a:p>
          <a:p>
            <a:r>
              <a:rPr lang="en-US" dirty="0"/>
              <a:t>        </a:t>
            </a:r>
          </a:p>
        </p:txBody>
      </p:sp>
    </p:spTree>
    <p:extLst>
      <p:ext uri="{BB962C8B-B14F-4D97-AF65-F5344CB8AC3E}">
        <p14:creationId xmlns:p14="http://schemas.microsoft.com/office/powerpoint/2010/main" val="1768203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853705-5479-4488-9FFE-2470EAF0D7BD}"/>
              </a:ext>
            </a:extLst>
          </p:cNvPr>
          <p:cNvSpPr txBox="1"/>
          <p:nvPr/>
        </p:nvSpPr>
        <p:spPr>
          <a:xfrm>
            <a:off x="0" y="0"/>
            <a:ext cx="9144000" cy="6740307"/>
          </a:xfrm>
          <a:prstGeom prst="rect">
            <a:avLst/>
          </a:prstGeom>
          <a:noFill/>
        </p:spPr>
        <p:txBody>
          <a:bodyPr wrap="square">
            <a:spAutoFit/>
          </a:bodyPr>
          <a:lstStyle/>
          <a:p>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app:layout_constraintStart_toStartOf</a:t>
            </a:r>
            <a:r>
              <a:rPr lang="en-US" dirty="0"/>
              <a:t>="@id/</a:t>
            </a:r>
            <a:r>
              <a:rPr lang="en-US" dirty="0" err="1"/>
              <a:t>course_name</a:t>
            </a:r>
            <a:r>
              <a:rPr lang="en-US" dirty="0"/>
              <a:t>"</a:t>
            </a:r>
          </a:p>
          <a:p>
            <a:r>
              <a:rPr lang="en-US" dirty="0"/>
              <a:t>        </a:t>
            </a:r>
            <a:r>
              <a:rPr lang="en-US" dirty="0" err="1"/>
              <a:t>app:elevationOverlay</a:t>
            </a:r>
            <a:r>
              <a:rPr lang="en-US" dirty="0"/>
              <a:t>="@{@dimen/card_elevation}"/&gt;</a:t>
            </a:r>
          </a:p>
          <a:p>
            <a:endParaRPr lang="en-US" dirty="0"/>
          </a:p>
          <a:p>
            <a:r>
              <a:rPr lang="en-US" dirty="0"/>
              <a:t>    &lt;Space</a:t>
            </a:r>
          </a:p>
          <a:p>
            <a:r>
              <a:rPr lang="en-US" dirty="0"/>
              <a:t>        </a:t>
            </a:r>
            <a:r>
              <a:rPr lang="en-US" dirty="0" err="1"/>
              <a:t>android:id</a:t>
            </a:r>
            <a:r>
              <a:rPr lang="en-US" dirty="0"/>
              <a:t>="@+id/space"</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app:layout_constraintEnd_toStartOf</a:t>
            </a:r>
            <a:r>
              <a:rPr lang="en-US" dirty="0"/>
              <a:t>="@id/</a:t>
            </a:r>
            <a:r>
              <a:rPr lang="en-US" dirty="0" err="1"/>
              <a:t>course_image</a:t>
            </a:r>
            <a:r>
              <a:rPr lang="en-US" dirty="0"/>
              <a:t>"/&gt;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course_image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app:layout_constraintStart_toEndOf</a:t>
            </a:r>
            <a:r>
              <a:rPr lang="en-US" dirty="0"/>
              <a:t>="@id/space"</a:t>
            </a:r>
          </a:p>
          <a:p>
            <a:r>
              <a:rPr lang="en-US" dirty="0"/>
              <a:t>        </a:t>
            </a:r>
            <a:r>
              <a:rPr lang="en-US" dirty="0" err="1"/>
              <a:t>app:layout_constraintEnd_toStartOf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app:layout_constraintDimensionRatio</a:t>
            </a:r>
            <a:r>
              <a:rPr lang="en-US" dirty="0"/>
              <a:t>="1:1"</a:t>
            </a:r>
          </a:p>
          <a:p>
            <a:r>
              <a:rPr lang="en-US" dirty="0"/>
              <a:t>        </a:t>
            </a:r>
            <a:r>
              <a:rPr lang="en-US" dirty="0" err="1"/>
              <a:t>app:srcCompat</a:t>
            </a:r>
            <a:r>
              <a:rPr lang="en-US" dirty="0"/>
              <a:t>="@drawable/</a:t>
            </a:r>
            <a:r>
              <a:rPr lang="en-US" dirty="0" err="1"/>
              <a:t>stroked_course_image_placeholder</a:t>
            </a:r>
            <a:r>
              <a:rPr lang="en-US" dirty="0"/>
              <a:t>"</a:t>
            </a:r>
          </a:p>
          <a:p>
            <a:r>
              <a:rPr lang="en-US" dirty="0"/>
              <a:t>        </a:t>
            </a:r>
          </a:p>
        </p:txBody>
      </p:sp>
    </p:spTree>
    <p:extLst>
      <p:ext uri="{BB962C8B-B14F-4D97-AF65-F5344CB8AC3E}">
        <p14:creationId xmlns:p14="http://schemas.microsoft.com/office/powerpoint/2010/main" val="3091102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DBD8F-BCAA-4977-89F1-7500EB031790}"/>
              </a:ext>
            </a:extLst>
          </p:cNvPr>
          <p:cNvSpPr txBox="1"/>
          <p:nvPr/>
        </p:nvSpPr>
        <p:spPr>
          <a:xfrm>
            <a:off x="0" y="0"/>
            <a:ext cx="9144000" cy="6740307"/>
          </a:xfrm>
          <a:prstGeom prst="rect">
            <a:avLst/>
          </a:prstGeom>
          <a:noFill/>
        </p:spPr>
        <p:txBody>
          <a:bodyPr wrap="square">
            <a:spAutoFit/>
          </a:bodyPr>
          <a:lstStyle/>
          <a:p>
            <a:r>
              <a:rPr lang="en-US" dirty="0" err="1"/>
              <a:t>android:scaleType</a:t>
            </a:r>
            <a:r>
              <a:rPr lang="en-US" dirty="0"/>
              <a:t>="</a:t>
            </a:r>
            <a:r>
              <a:rPr lang="en-US" dirty="0" err="1"/>
              <a:t>centerCrop</a:t>
            </a:r>
            <a:r>
              <a:rPr lang="en-US" dirty="0"/>
              <a:t>"</a:t>
            </a:r>
          </a:p>
          <a:p>
            <a:r>
              <a:rPr lang="en-US" dirty="0"/>
              <a:t>        </a:t>
            </a:r>
            <a:r>
              <a:rPr lang="en-US" dirty="0" err="1"/>
              <a:t>android:contentDescription</a:t>
            </a:r>
            <a:r>
              <a:rPr lang="en-US" dirty="0"/>
              <a:t>="@{</a:t>
            </a:r>
            <a:r>
              <a:rPr lang="en-US" dirty="0" err="1"/>
              <a:t>course.thumbContentDesc</a:t>
            </a:r>
            <a:r>
              <a:rPr lang="en-US" dirty="0"/>
              <a:t>}"/&gt;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course_name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        </a:t>
            </a:r>
            <a:r>
              <a:rPr lang="en-US" dirty="0" err="1"/>
              <a:t>app:layout_constraintEnd_toEndOf</a:t>
            </a:r>
            <a:r>
              <a:rPr lang="en-US" dirty="0"/>
              <a:t>="parent"</a:t>
            </a:r>
          </a:p>
          <a:p>
            <a:r>
              <a:rPr lang="en-US" dirty="0"/>
              <a:t>        </a:t>
            </a:r>
            <a:r>
              <a:rPr lang="en-US" dirty="0" err="1"/>
              <a:t>app:layout_constraintHorizontal_weight</a:t>
            </a:r>
            <a:r>
              <a:rPr lang="en-US" dirty="0"/>
              <a:t>="1"</a:t>
            </a:r>
          </a:p>
          <a:p>
            <a:r>
              <a:rPr lang="en-US" dirty="0"/>
              <a:t>        </a:t>
            </a:r>
            <a:r>
              <a:rPr lang="en-US" dirty="0" err="1"/>
              <a:t>android:paddingHorizontal</a:t>
            </a:r>
            <a:r>
              <a:rPr lang="en-US" dirty="0"/>
              <a:t>="@</a:t>
            </a:r>
            <a:r>
              <a:rPr lang="en-US" dirty="0" err="1"/>
              <a:t>dimen</a:t>
            </a:r>
            <a:r>
              <a:rPr lang="en-US" dirty="0"/>
              <a:t>/grid_2"</a:t>
            </a:r>
          </a:p>
          <a:p>
            <a:r>
              <a:rPr lang="en-US" dirty="0"/>
              <a:t>        </a:t>
            </a:r>
            <a:r>
              <a:rPr lang="en-US" dirty="0" err="1"/>
              <a:t>android:paddingTop</a:t>
            </a:r>
            <a:r>
              <a:rPr lang="en-US" dirty="0"/>
              <a:t>="@</a:t>
            </a:r>
            <a:r>
              <a:rPr lang="en-US" dirty="0" err="1"/>
              <a:t>dimen</a:t>
            </a:r>
            <a:r>
              <a:rPr lang="en-US" dirty="0"/>
              <a:t>/grid_2"</a:t>
            </a:r>
          </a:p>
          <a:p>
            <a:r>
              <a:rPr lang="en-US" dirty="0"/>
              <a:t>        </a:t>
            </a:r>
            <a:r>
              <a:rPr lang="en-US" dirty="0" err="1"/>
              <a:t>android:lines</a:t>
            </a:r>
            <a:r>
              <a:rPr lang="en-US" dirty="0"/>
              <a:t>="2"</a:t>
            </a:r>
          </a:p>
          <a:p>
            <a:r>
              <a:rPr lang="en-US" dirty="0"/>
              <a:t>        </a:t>
            </a:r>
            <a:r>
              <a:rPr lang="en-US" dirty="0" err="1"/>
              <a:t>android:ellipsize</a:t>
            </a:r>
            <a:r>
              <a:rPr lang="en-US" dirty="0"/>
              <a:t>="end"</a:t>
            </a:r>
          </a:p>
          <a:p>
            <a:r>
              <a:rPr lang="en-US" dirty="0"/>
              <a:t>        </a:t>
            </a:r>
            <a:r>
              <a:rPr lang="en-US" dirty="0" err="1"/>
              <a:t>android:text</a:t>
            </a:r>
            <a:r>
              <a:rPr lang="en-US" dirty="0"/>
              <a:t>="@{course.name}"</a:t>
            </a:r>
          </a:p>
          <a:p>
            <a:r>
              <a:rPr lang="en-US" dirty="0"/>
              <a:t>        </a:t>
            </a:r>
            <a:r>
              <a:rPr lang="en-US" dirty="0" err="1"/>
              <a:t>android:textAppearance</a:t>
            </a:r>
            <a:r>
              <a:rPr lang="en-US" dirty="0"/>
              <a:t>="?</a:t>
            </a:r>
            <a:r>
              <a:rPr lang="en-US" dirty="0" err="1"/>
              <a:t>attr</a:t>
            </a:r>
            <a:r>
              <a:rPr lang="en-US" dirty="0"/>
              <a:t>/textAppearanceSubtitle1"</a:t>
            </a:r>
          </a:p>
          <a:p>
            <a:r>
              <a:rPr lang="en-US" dirty="0"/>
              <a:t>        </a:t>
            </a:r>
            <a:r>
              <a:rPr lang="en-US" dirty="0" err="1"/>
              <a:t>tools:text</a:t>
            </a:r>
            <a:r>
              <a:rPr lang="en-US" dirty="0"/>
              <a:t>="@sample/</a:t>
            </a:r>
            <a:r>
              <a:rPr lang="en-US" dirty="0" err="1"/>
              <a:t>courses.json</a:t>
            </a:r>
            <a:r>
              <a:rPr lang="en-US" dirty="0"/>
              <a:t>/data/name"/&gt;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course_icon</a:t>
            </a:r>
            <a:r>
              <a:rPr lang="en-US" dirty="0"/>
              <a:t>"</a:t>
            </a:r>
          </a:p>
          <a:p>
            <a:r>
              <a:rPr lang="en-US" dirty="0"/>
              <a:t>        </a:t>
            </a:r>
            <a:r>
              <a:rPr lang="en-US" dirty="0" err="1"/>
              <a:t>android:layout_width</a:t>
            </a:r>
            <a:r>
              <a:rPr lang="en-US" dirty="0"/>
              <a:t>="</a:t>
            </a:r>
            <a:r>
              <a:rPr lang="en-US" dirty="0" err="1"/>
              <a:t>wrap_content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p>
        </p:txBody>
      </p:sp>
    </p:spTree>
    <p:extLst>
      <p:ext uri="{BB962C8B-B14F-4D97-AF65-F5344CB8AC3E}">
        <p14:creationId xmlns:p14="http://schemas.microsoft.com/office/powerpoint/2010/main" val="42353856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4ABDB-8908-4005-8C0C-8328659E2A3B}"/>
              </a:ext>
            </a:extLst>
          </p:cNvPr>
          <p:cNvSpPr txBox="1"/>
          <p:nvPr/>
        </p:nvSpPr>
        <p:spPr>
          <a:xfrm>
            <a:off x="127000" y="0"/>
            <a:ext cx="9017000" cy="6740307"/>
          </a:xfrm>
          <a:prstGeom prst="rect">
            <a:avLst/>
          </a:prstGeom>
          <a:noFill/>
        </p:spPr>
        <p:txBody>
          <a:bodyPr wrap="square">
            <a:spAutoFit/>
          </a:bodyPr>
          <a:lstStyle/>
          <a:p>
            <a:r>
              <a:rPr lang="en-US" dirty="0" err="1"/>
              <a:t>app:layout_constraintStart_toStartOf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android:paddingStart</a:t>
            </a:r>
            <a:r>
              <a:rPr lang="en-US" dirty="0"/>
              <a:t>="@</a:t>
            </a:r>
            <a:r>
              <a:rPr lang="en-US" dirty="0" err="1"/>
              <a:t>dimen</a:t>
            </a:r>
            <a:r>
              <a:rPr lang="en-US" dirty="0"/>
              <a:t>/grid_2"</a:t>
            </a:r>
          </a:p>
          <a:p>
            <a:r>
              <a:rPr lang="en-US" dirty="0"/>
              <a:t>        </a:t>
            </a:r>
            <a:r>
              <a:rPr lang="en-US" dirty="0" err="1"/>
              <a:t>app:srcCompat</a:t>
            </a:r>
            <a:r>
              <a:rPr lang="en-US" dirty="0"/>
              <a:t>="@drawable/</a:t>
            </a:r>
            <a:r>
              <a:rPr lang="en-US" dirty="0" err="1"/>
              <a:t>ic_course</a:t>
            </a:r>
            <a:r>
              <a:rPr lang="en-US" dirty="0"/>
              <a:t>"</a:t>
            </a:r>
          </a:p>
          <a:p>
            <a:r>
              <a:rPr lang="en-US" dirty="0"/>
              <a:t>        </a:t>
            </a:r>
            <a:r>
              <a:rPr lang="en-US" dirty="0" err="1"/>
              <a:t>app:tint</a:t>
            </a:r>
            <a:r>
              <a:rPr lang="en-US" dirty="0"/>
              <a:t>="?</a:t>
            </a:r>
            <a:r>
              <a:rPr lang="en-US" dirty="0" err="1"/>
              <a:t>attr</a:t>
            </a:r>
            <a:r>
              <a:rPr lang="en-US" dirty="0"/>
              <a:t>/</a:t>
            </a:r>
            <a:r>
              <a:rPr lang="en-US" dirty="0" err="1"/>
              <a:t>colorPrimary</a:t>
            </a:r>
            <a:r>
              <a:rPr lang="en-US" dirty="0"/>
              <a:t>"</a:t>
            </a:r>
          </a:p>
          <a:p>
            <a:r>
              <a:rPr lang="en-US" dirty="0"/>
              <a:t>        </a:t>
            </a:r>
            <a:r>
              <a:rPr lang="en-US" dirty="0" err="1"/>
              <a:t>android:importantForAccessibility</a:t>
            </a:r>
            <a:r>
              <a:rPr lang="en-US" dirty="0"/>
              <a:t>="no"/&gt;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course_steps</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course_icon</a:t>
            </a:r>
            <a:r>
              <a:rPr lang="en-US" dirty="0"/>
              <a:t>"</a:t>
            </a:r>
          </a:p>
          <a:p>
            <a:r>
              <a:rPr lang="en-US" dirty="0"/>
              <a:t>        </a:t>
            </a:r>
            <a:r>
              <a:rPr lang="en-US" dirty="0" err="1"/>
              <a:t>app:layout_constraintEnd_toStartOf</a:t>
            </a:r>
            <a:r>
              <a:rPr lang="en-US" dirty="0"/>
              <a:t>="@id/</a:t>
            </a:r>
            <a:r>
              <a:rPr lang="en-US" dirty="0" err="1"/>
              <a:t>course_instructor</a:t>
            </a:r>
            <a:r>
              <a:rPr lang="en-US" dirty="0"/>
              <a:t>"</a:t>
            </a:r>
          </a:p>
          <a:p>
            <a:r>
              <a:rPr lang="en-US" dirty="0"/>
              <a:t>        </a:t>
            </a:r>
            <a:r>
              <a:rPr lang="en-US" dirty="0" err="1"/>
              <a:t>app:layout_constraintTop_toBottomOf</a:t>
            </a:r>
            <a:r>
              <a:rPr lang="en-US" dirty="0"/>
              <a:t>="@id/</a:t>
            </a:r>
            <a:r>
              <a:rPr lang="en-US" dirty="0" err="1"/>
              <a:t>course_name</a:t>
            </a:r>
            <a:r>
              <a:rPr lang="en-US" dirty="0"/>
              <a:t>"</a:t>
            </a:r>
          </a:p>
          <a:p>
            <a:r>
              <a:rPr lang="en-US" dirty="0"/>
              <a:t>        </a:t>
            </a:r>
            <a:r>
              <a:rPr lang="en-US" dirty="0" err="1"/>
              <a:t>app:layout_constraintBottom_toBottomOf</a:t>
            </a:r>
            <a:r>
              <a:rPr lang="en-US" dirty="0"/>
              <a:t>="parent"</a:t>
            </a:r>
          </a:p>
          <a:p>
            <a:r>
              <a:rPr lang="en-US" dirty="0"/>
              <a:t>        </a:t>
            </a:r>
            <a:r>
              <a:rPr lang="en-US" dirty="0" err="1"/>
              <a:t>android:paddingStart</a:t>
            </a:r>
            <a:r>
              <a:rPr lang="en-US" dirty="0"/>
              <a:t>="@</a:t>
            </a:r>
            <a:r>
              <a:rPr lang="en-US" dirty="0" err="1"/>
              <a:t>dimen</a:t>
            </a:r>
            <a:r>
              <a:rPr lang="en-US" dirty="0"/>
              <a:t>/grid_1"</a:t>
            </a:r>
          </a:p>
          <a:p>
            <a:r>
              <a:rPr lang="en-US" dirty="0"/>
              <a:t>        </a:t>
            </a:r>
            <a:r>
              <a:rPr lang="en-US" dirty="0" err="1"/>
              <a:t>android:paddingVertical</a:t>
            </a:r>
            <a:r>
              <a:rPr lang="en-US" dirty="0"/>
              <a:t>="@</a:t>
            </a:r>
            <a:r>
              <a:rPr lang="en-US" dirty="0" err="1"/>
              <a:t>dimen</a:t>
            </a:r>
            <a:r>
              <a:rPr lang="en-US" dirty="0"/>
              <a:t>/grid_2"</a:t>
            </a:r>
          </a:p>
          <a:p>
            <a:r>
              <a:rPr lang="en-US" dirty="0"/>
              <a:t>        </a:t>
            </a:r>
            <a:r>
              <a:rPr lang="en-US" dirty="0" err="1"/>
              <a:t>android:textColor</a:t>
            </a:r>
            <a:r>
              <a:rPr lang="en-US" dirty="0"/>
              <a:t>="?</a:t>
            </a:r>
            <a:r>
              <a:rPr lang="en-US" dirty="0" err="1"/>
              <a:t>attr</a:t>
            </a:r>
            <a:r>
              <a:rPr lang="en-US" dirty="0"/>
              <a:t>/</a:t>
            </a:r>
            <a:r>
              <a:rPr lang="en-US" dirty="0" err="1"/>
              <a:t>colorPrimary</a:t>
            </a:r>
            <a:r>
              <a:rPr lang="en-US" dirty="0"/>
              <a:t>"</a:t>
            </a:r>
          </a:p>
          <a:p>
            <a:r>
              <a:rPr lang="en-US" dirty="0"/>
              <a:t>        </a:t>
            </a:r>
            <a:r>
              <a:rPr lang="en-US" dirty="0" err="1"/>
              <a:t>android:textAppearance</a:t>
            </a:r>
            <a:r>
              <a:rPr lang="en-US" dirty="0"/>
              <a:t>="?</a:t>
            </a:r>
            <a:r>
              <a:rPr lang="en-US" dirty="0" err="1"/>
              <a:t>attr</a:t>
            </a:r>
            <a:r>
              <a:rPr lang="en-US" dirty="0"/>
              <a:t>/</a:t>
            </a:r>
            <a:r>
              <a:rPr lang="en-US" dirty="0" err="1"/>
              <a:t>textAppearanceCaption</a:t>
            </a:r>
            <a:r>
              <a:rPr lang="en-US" dirty="0"/>
              <a:t>"</a:t>
            </a:r>
          </a:p>
          <a:p>
            <a:r>
              <a:rPr lang="en-US" dirty="0"/>
              <a:t>        </a:t>
            </a:r>
            <a:r>
              <a:rPr lang="en-US" dirty="0" err="1"/>
              <a:t>android:text</a:t>
            </a:r>
            <a:r>
              <a:rPr lang="en-US" dirty="0"/>
              <a:t>="@{@string/course_steps(course.step, </a:t>
            </a:r>
            <a:r>
              <a:rPr lang="en-US" dirty="0" err="1"/>
              <a:t>course.steps</a:t>
            </a:r>
            <a:r>
              <a:rPr lang="en-US" dirty="0"/>
              <a:t>)}"</a:t>
            </a:r>
          </a:p>
          <a:p>
            <a:r>
              <a:rPr lang="en-US" dirty="0"/>
              <a:t>        </a:t>
            </a:r>
            <a:r>
              <a:rPr lang="en-US" dirty="0" err="1"/>
              <a:t>tools:text</a:t>
            </a:r>
            <a:r>
              <a:rPr lang="en-US" dirty="0"/>
              <a:t>="@sample/</a:t>
            </a:r>
            <a:r>
              <a:rPr lang="en-US" dirty="0" err="1"/>
              <a:t>courses.json</a:t>
            </a:r>
            <a:r>
              <a:rPr lang="en-US" dirty="0"/>
              <a:t>/data/step"/&gt;</a:t>
            </a:r>
          </a:p>
          <a:p>
            <a:endParaRPr lang="en-US" dirty="0"/>
          </a:p>
          <a:p>
            <a:r>
              <a:rPr lang="en-US" dirty="0"/>
              <a:t>    </a:t>
            </a:r>
          </a:p>
        </p:txBody>
      </p:sp>
    </p:spTree>
    <p:extLst>
      <p:ext uri="{BB962C8B-B14F-4D97-AF65-F5344CB8AC3E}">
        <p14:creationId xmlns:p14="http://schemas.microsoft.com/office/powerpoint/2010/main" val="34543189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61862-CDF0-44F5-943E-050758328DE8}"/>
              </a:ext>
            </a:extLst>
          </p:cNvPr>
          <p:cNvSpPr txBox="1"/>
          <p:nvPr/>
        </p:nvSpPr>
        <p:spPr>
          <a:xfrm>
            <a:off x="0" y="0"/>
            <a:ext cx="9144000" cy="6186309"/>
          </a:xfrm>
          <a:prstGeom prst="rect">
            <a:avLst/>
          </a:prstGeom>
          <a:noFill/>
        </p:spPr>
        <p:txBody>
          <a:bodyPr wrap="square">
            <a:spAutoFit/>
          </a:bodyPr>
          <a:lstStyle/>
          <a:p>
            <a:r>
              <a:rPr lang="en-US" dirty="0"/>
              <a:t> &lt;</a:t>
            </a:r>
            <a:r>
              <a:rPr lang="en-US" dirty="0" err="1"/>
              <a:t>ImageView</a:t>
            </a:r>
            <a:endParaRPr lang="en-US" dirty="0"/>
          </a:p>
          <a:p>
            <a:r>
              <a:rPr lang="en-US" dirty="0"/>
              <a:t>        </a:t>
            </a:r>
            <a:r>
              <a:rPr lang="en-US" dirty="0" err="1"/>
              <a:t>android:id</a:t>
            </a:r>
            <a:r>
              <a:rPr lang="en-US" dirty="0"/>
              <a:t>="@+id/</a:t>
            </a:r>
            <a:r>
              <a:rPr lang="en-US" dirty="0" err="1"/>
              <a:t>course_instructor</a:t>
            </a:r>
            <a:r>
              <a:rPr lang="en-US" dirty="0"/>
              <a:t>"</a:t>
            </a:r>
          </a:p>
          <a:p>
            <a:r>
              <a:rPr lang="en-US" dirty="0"/>
              <a:t>        </a:t>
            </a:r>
            <a:r>
              <a:rPr lang="en-US" dirty="0" err="1"/>
              <a:t>android:layout_width</a:t>
            </a:r>
            <a:r>
              <a:rPr lang="en-US" dirty="0"/>
              <a:t>="28dp"</a:t>
            </a:r>
          </a:p>
          <a:p>
            <a:r>
              <a:rPr lang="en-US" dirty="0"/>
              <a:t>        </a:t>
            </a:r>
            <a:r>
              <a:rPr lang="en-US" dirty="0" err="1"/>
              <a:t>android:layout_height</a:t>
            </a:r>
            <a:r>
              <a:rPr lang="en-US" dirty="0"/>
              <a:t>="28dp"</a:t>
            </a:r>
          </a:p>
          <a:p>
            <a:r>
              <a:rPr lang="en-US" dirty="0"/>
              <a:t>        </a:t>
            </a:r>
            <a:r>
              <a:rPr lang="en-US" dirty="0" err="1"/>
              <a:t>app:layout_constraintEnd_toEndOf</a:t>
            </a:r>
            <a:r>
              <a:rPr lang="en-US" dirty="0"/>
              <a:t>="parent"</a:t>
            </a:r>
          </a:p>
          <a:p>
            <a:r>
              <a:rPr lang="en-US" dirty="0"/>
              <a:t>        </a:t>
            </a:r>
            <a:r>
              <a:rPr lang="en-US" dirty="0" err="1"/>
              <a:t>app:layout_constraintStart_toEndOf</a:t>
            </a:r>
            <a:r>
              <a:rPr lang="en-US" dirty="0"/>
              <a:t>="@id/</a:t>
            </a:r>
            <a:r>
              <a:rPr lang="en-US" dirty="0" err="1"/>
              <a:t>course_steps</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android:layout_marginEnd</a:t>
            </a:r>
            <a:r>
              <a:rPr lang="en-US" dirty="0"/>
              <a:t>="@</a:t>
            </a:r>
            <a:r>
              <a:rPr lang="en-US" dirty="0" err="1"/>
              <a:t>dimen</a:t>
            </a:r>
            <a:r>
              <a:rPr lang="en-US" dirty="0"/>
              <a:t>/grid_2"</a:t>
            </a:r>
          </a:p>
          <a:p>
            <a:r>
              <a:rPr lang="en-US" dirty="0"/>
              <a:t>        </a:t>
            </a:r>
            <a:r>
              <a:rPr lang="en-US" dirty="0" err="1"/>
              <a:t>app:srcUrl</a:t>
            </a:r>
            <a:r>
              <a:rPr lang="en-US" dirty="0"/>
              <a:t>="@{</a:t>
            </a:r>
            <a:r>
              <a:rPr lang="en-US" dirty="0" err="1"/>
              <a:t>course.instructor</a:t>
            </a:r>
            <a:r>
              <a:rPr lang="en-US" dirty="0"/>
              <a:t>}"</a:t>
            </a:r>
          </a:p>
          <a:p>
            <a:r>
              <a:rPr lang="en-US" dirty="0"/>
              <a:t>        </a:t>
            </a:r>
            <a:r>
              <a:rPr lang="en-US" dirty="0" err="1"/>
              <a:t>app:placeholder</a:t>
            </a:r>
            <a:r>
              <a:rPr lang="en-US" dirty="0"/>
              <a:t>="@{@drawable/ic_avatar_placeholder}"</a:t>
            </a:r>
          </a:p>
          <a:p>
            <a:r>
              <a:rPr lang="en-US" dirty="0"/>
              <a:t>        </a:t>
            </a:r>
            <a:r>
              <a:rPr lang="en-US" dirty="0" err="1"/>
              <a:t>app:circleCrop</a:t>
            </a:r>
            <a:r>
              <a:rPr lang="en-US" dirty="0"/>
              <a:t>="@{true}"</a:t>
            </a:r>
          </a:p>
          <a:p>
            <a:r>
              <a:rPr lang="en-US" dirty="0"/>
              <a:t>        </a:t>
            </a:r>
            <a:r>
              <a:rPr lang="en-US" dirty="0" err="1"/>
              <a:t>android:importantForAccessibility</a:t>
            </a:r>
            <a:r>
              <a:rPr lang="en-US" dirty="0"/>
              <a:t>="no"/&gt;</a:t>
            </a:r>
          </a:p>
          <a:p>
            <a:endParaRPr lang="en-US" dirty="0"/>
          </a:p>
          <a:p>
            <a:r>
              <a:rPr lang="en-US" dirty="0"/>
              <a:t>    &lt;View</a:t>
            </a:r>
          </a:p>
          <a:p>
            <a:r>
              <a:rPr lang="en-US" dirty="0"/>
              <a:t>        </a:t>
            </a:r>
            <a:r>
              <a:rPr lang="en-US" dirty="0" err="1"/>
              <a:t>android:id</a:t>
            </a:r>
            <a:r>
              <a:rPr lang="en-US" dirty="0"/>
              <a:t>="@+id/highlight"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a:t>
            </a:r>
          </a:p>
          <a:p>
            <a:endParaRPr lang="en-US" dirty="0"/>
          </a:p>
        </p:txBody>
      </p:sp>
    </p:spTree>
    <p:extLst>
      <p:ext uri="{BB962C8B-B14F-4D97-AF65-F5344CB8AC3E}">
        <p14:creationId xmlns:p14="http://schemas.microsoft.com/office/powerpoint/2010/main" val="3884942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3E7C6-874C-49B9-B6F6-A9E730F39959}"/>
              </a:ext>
            </a:extLst>
          </p:cNvPr>
          <p:cNvSpPr txBox="1"/>
          <p:nvPr/>
        </p:nvSpPr>
        <p:spPr>
          <a:xfrm>
            <a:off x="274320" y="598516"/>
            <a:ext cx="9144000" cy="5355312"/>
          </a:xfrm>
          <a:prstGeom prst="rect">
            <a:avLst/>
          </a:prstGeom>
          <a:noFill/>
        </p:spPr>
        <p:txBody>
          <a:bodyPr wrap="square">
            <a:spAutoFit/>
          </a:bodyPr>
          <a:lstStyle/>
          <a:p>
            <a:r>
              <a:rPr lang="en-US" dirty="0"/>
              <a:t> </a:t>
            </a:r>
            <a:r>
              <a:rPr lang="en-US" dirty="0" err="1"/>
              <a:t>app:layout_constraintEnd_toEndOf</a:t>
            </a:r>
            <a:r>
              <a:rPr lang="en-US" dirty="0"/>
              <a:t>="parent"</a:t>
            </a:r>
          </a:p>
          <a:p>
            <a:r>
              <a:rPr lang="en-US" dirty="0"/>
              <a:t>        </a:t>
            </a:r>
            <a:r>
              <a:rPr lang="en-US" dirty="0" err="1"/>
              <a:t>app:layout_constraintBottom_toBottomOf</a:t>
            </a:r>
            <a:r>
              <a:rPr lang="en-US" dirty="0"/>
              <a:t>="parent"</a:t>
            </a:r>
          </a:p>
          <a:p>
            <a:r>
              <a:rPr lang="en-US" dirty="0"/>
              <a:t>        </a:t>
            </a:r>
            <a:r>
              <a:rPr lang="en-US" dirty="0" err="1"/>
              <a:t>android:foreground</a:t>
            </a:r>
            <a:r>
              <a:rPr lang="en-US" dirty="0"/>
              <a:t>="@drawable/</a:t>
            </a:r>
            <a:r>
              <a:rPr lang="en-US" dirty="0" err="1"/>
              <a:t>small_component_foreground</a:t>
            </a:r>
            <a:r>
              <a:rPr lang="en-US" dirty="0"/>
              <a:t>"/&gt;</a:t>
            </a:r>
          </a:p>
          <a:p>
            <a:endParaRPr lang="en-US" dirty="0"/>
          </a:p>
          <a:p>
            <a:r>
              <a:rPr lang="en-US" dirty="0"/>
              <a:t>  &lt;/</a:t>
            </a:r>
            <a:r>
              <a:rPr lang="en-US" dirty="0" err="1"/>
              <a:t>androidx.constraintlayout.widget.ConstraintLayout</a:t>
            </a:r>
            <a:r>
              <a:rPr lang="en-US" dirty="0"/>
              <a:t>&gt;</a:t>
            </a:r>
          </a:p>
          <a:p>
            <a:endParaRPr lang="en-US" dirty="0"/>
          </a:p>
          <a:p>
            <a:r>
              <a:rPr lang="en-US" dirty="0"/>
              <a:t>&lt;/layout&gt;   </a:t>
            </a:r>
          </a:p>
          <a:p>
            <a:endParaRPr lang="en-US" dirty="0"/>
          </a:p>
          <a:p>
            <a:r>
              <a:rPr lang="en-US" dirty="0"/>
              <a:t>&lt;?xml version="1.0" encoding="utf-8"?&gt;</a:t>
            </a:r>
          </a:p>
          <a:p>
            <a:endParaRPr lang="en-US" dirty="0"/>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="http://schemas.android.com/tools"&gt;</a:t>
            </a:r>
          </a:p>
          <a:p>
            <a:endParaRPr lang="en-US" dirty="0"/>
          </a:p>
          <a:p>
            <a:r>
              <a:rPr lang="en-US" dirty="0"/>
              <a:t>  &lt;</a:t>
            </a:r>
            <a:r>
              <a:rPr lang="en-US" dirty="0" err="1"/>
              <a:t>androidx.coordinatorlayout.widget.CoordinatorLayout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android:background</a:t>
            </a:r>
            <a:r>
              <a:rPr lang="en-US" dirty="0"/>
              <a:t>="?</a:t>
            </a:r>
            <a:r>
              <a:rPr lang="en-US" dirty="0" err="1"/>
              <a:t>attr</a:t>
            </a:r>
            <a:r>
              <a:rPr lang="en-US" dirty="0"/>
              <a:t>/</a:t>
            </a:r>
            <a:r>
              <a:rPr lang="en-US" dirty="0" err="1"/>
              <a:t>colorPrimarySurface</a:t>
            </a:r>
            <a:r>
              <a:rPr lang="en-US" dirty="0"/>
              <a:t>"</a:t>
            </a:r>
          </a:p>
        </p:txBody>
      </p:sp>
    </p:spTree>
    <p:extLst>
      <p:ext uri="{BB962C8B-B14F-4D97-AF65-F5344CB8AC3E}">
        <p14:creationId xmlns:p14="http://schemas.microsoft.com/office/powerpoint/2010/main" val="26238854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EDCDE-0C68-4D81-90E7-5A59DE31D8C2}"/>
              </a:ext>
            </a:extLst>
          </p:cNvPr>
          <p:cNvSpPr txBox="1"/>
          <p:nvPr/>
        </p:nvSpPr>
        <p:spPr>
          <a:xfrm>
            <a:off x="0" y="0"/>
            <a:ext cx="9144000" cy="6463308"/>
          </a:xfrm>
          <a:prstGeom prst="rect">
            <a:avLst/>
          </a:prstGeom>
          <a:noFill/>
        </p:spPr>
        <p:txBody>
          <a:bodyPr wrap="square">
            <a:spAutoFit/>
          </a:bodyPr>
          <a:lstStyle/>
          <a:p>
            <a:r>
              <a:rPr lang="en-US" dirty="0"/>
              <a:t> </a:t>
            </a:r>
            <a:r>
              <a:rPr lang="en-US" dirty="0" err="1"/>
              <a:t>android:theme</a:t>
            </a:r>
            <a:r>
              <a:rPr lang="en-US" dirty="0"/>
              <a:t>="@style/</a:t>
            </a:r>
            <a:r>
              <a:rPr lang="en-US" dirty="0" err="1"/>
              <a:t>Owl.Blue</a:t>
            </a:r>
            <a:r>
              <a:rPr lang="en-US" dirty="0"/>
              <a:t>"</a:t>
            </a:r>
          </a:p>
          <a:p>
            <a:r>
              <a:rPr lang="en-US" dirty="0"/>
              <a:t>      </a:t>
            </a:r>
            <a:r>
              <a:rPr lang="en-US" dirty="0" err="1"/>
              <a:t>app:paddingTopSystemWindowInsets</a:t>
            </a:r>
            <a:r>
              <a:rPr lang="en-US" dirty="0"/>
              <a:t>="@{true}"</a:t>
            </a:r>
          </a:p>
          <a:p>
            <a:r>
              <a:rPr lang="en-US" dirty="0"/>
              <a:t>      </a:t>
            </a:r>
            <a:r>
              <a:rPr lang="en-US" dirty="0" err="1"/>
              <a:t>app:paddingLeftSystemWindowInsets</a:t>
            </a:r>
            <a:r>
              <a:rPr lang="en-US" dirty="0"/>
              <a:t>="@{true}"</a:t>
            </a:r>
          </a:p>
          <a:p>
            <a:r>
              <a:rPr lang="en-US" dirty="0"/>
              <a:t>      </a:t>
            </a:r>
            <a:r>
              <a:rPr lang="en-US" dirty="0" err="1"/>
              <a:t>app:paddingRightSystemWindowInsets</a:t>
            </a:r>
            <a:r>
              <a:rPr lang="en-US" dirty="0"/>
              <a:t>="@{true}"</a:t>
            </a:r>
          </a:p>
          <a:p>
            <a:r>
              <a:rPr lang="en-US" dirty="0"/>
              <a:t>      </a:t>
            </a:r>
            <a:r>
              <a:rPr lang="en-US" dirty="0" err="1"/>
              <a:t>tools:context</a:t>
            </a:r>
            <a:r>
              <a:rPr lang="en-US" dirty="0"/>
              <a:t>=".</a:t>
            </a:r>
            <a:r>
              <a:rPr lang="en-US" dirty="0" err="1"/>
              <a:t>ui.search.SearchFragment</a:t>
            </a:r>
            <a:r>
              <a:rPr lang="en-US" dirty="0"/>
              <a:t>"&gt;</a:t>
            </a:r>
          </a:p>
          <a:p>
            <a:endParaRPr lang="en-US" dirty="0"/>
          </a:p>
          <a:p>
            <a:r>
              <a:rPr lang="en-US" dirty="0"/>
              <a:t>    &lt;</a:t>
            </a:r>
            <a:r>
              <a:rPr lang="en-US" dirty="0" err="1"/>
              <a:t>com.google.android.material.appbar.AppBarLayout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app:liftOnScroll</a:t>
            </a:r>
            <a:r>
              <a:rPr lang="en-US" dirty="0"/>
              <a:t>="true"</a:t>
            </a:r>
          </a:p>
          <a:p>
            <a:r>
              <a:rPr lang="en-US" dirty="0"/>
              <a:t>        </a:t>
            </a:r>
            <a:r>
              <a:rPr lang="en-US" dirty="0" err="1"/>
              <a:t>app:liftOnScrollTargetViewId</a:t>
            </a:r>
            <a:r>
              <a:rPr lang="en-US" dirty="0"/>
              <a:t>="@id/</a:t>
            </a:r>
            <a:r>
              <a:rPr lang="en-US" dirty="0" err="1"/>
              <a:t>search_results</a:t>
            </a:r>
            <a:r>
              <a:rPr lang="en-US" dirty="0"/>
              <a:t>"</a:t>
            </a:r>
          </a:p>
          <a:p>
            <a:r>
              <a:rPr lang="en-US" dirty="0"/>
              <a:t>        </a:t>
            </a:r>
            <a:r>
              <a:rPr lang="en-US" dirty="0" err="1"/>
              <a:t>android:theme</a:t>
            </a:r>
            <a:r>
              <a:rPr lang="en-US" dirty="0"/>
              <a:t>="@style/</a:t>
            </a:r>
            <a:r>
              <a:rPr lang="en-US" dirty="0" err="1"/>
              <a:t>ThemeOverlay.Owl.Blue.Dark</a:t>
            </a:r>
            <a:r>
              <a:rPr lang="en-US" dirty="0"/>
              <a:t>"&gt;</a:t>
            </a:r>
          </a:p>
          <a:p>
            <a:endParaRPr lang="en-US" dirty="0"/>
          </a:p>
          <a:p>
            <a:r>
              <a:rPr lang="en-US" dirty="0"/>
              <a:t>      &lt;</a:t>
            </a:r>
            <a:r>
              <a:rPr lang="en-US" dirty="0" err="1"/>
              <a:t>androidx.appcompat.widget.Toolbar</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app:layout_scrollFlags</a:t>
            </a:r>
            <a:r>
              <a:rPr lang="en-US" dirty="0"/>
              <a:t>="</a:t>
            </a:r>
            <a:r>
              <a:rPr lang="en-US" dirty="0" err="1"/>
              <a:t>scroll|enterAlways|snap</a:t>
            </a:r>
            <a:r>
              <a:rPr lang="en-US" dirty="0"/>
              <a:t>"</a:t>
            </a:r>
          </a:p>
          <a:p>
            <a:r>
              <a:rPr lang="en-US" dirty="0"/>
              <a:t>          </a:t>
            </a:r>
            <a:r>
              <a:rPr lang="en-US" dirty="0" err="1"/>
              <a:t>android:minHeight</a:t>
            </a:r>
            <a:r>
              <a:rPr lang="en-US" dirty="0"/>
              <a:t>="?</a:t>
            </a:r>
            <a:r>
              <a:rPr lang="en-US" dirty="0" err="1"/>
              <a:t>attr</a:t>
            </a:r>
            <a:r>
              <a:rPr lang="en-US" dirty="0"/>
              <a:t>/</a:t>
            </a:r>
            <a:r>
              <a:rPr lang="en-US" dirty="0" err="1"/>
              <a:t>actionBarSize</a:t>
            </a:r>
            <a:r>
              <a:rPr lang="en-US" dirty="0"/>
              <a:t>"</a:t>
            </a:r>
          </a:p>
          <a:p>
            <a:r>
              <a:rPr lang="en-US" dirty="0"/>
              <a:t>          </a:t>
            </a:r>
            <a:r>
              <a:rPr lang="en-US" dirty="0" err="1"/>
              <a:t>app:navigationIcon</a:t>
            </a:r>
            <a:r>
              <a:rPr lang="en-US" dirty="0"/>
              <a:t>="@drawable/</a:t>
            </a:r>
            <a:r>
              <a:rPr lang="en-US" dirty="0" err="1"/>
              <a:t>ic_search</a:t>
            </a:r>
            <a:r>
              <a:rPr lang="en-US" dirty="0"/>
              <a:t>"</a:t>
            </a:r>
          </a:p>
          <a:p>
            <a:r>
              <a:rPr lang="en-US" dirty="0"/>
              <a:t>          </a:t>
            </a:r>
            <a:r>
              <a:rPr lang="en-US" dirty="0" err="1"/>
              <a:t>app:contentInsetStartWithNavigation</a:t>
            </a:r>
            <a:r>
              <a:rPr lang="en-US" dirty="0"/>
              <a:t>="0dp"</a:t>
            </a:r>
          </a:p>
          <a:p>
            <a:r>
              <a:rPr lang="en-US" dirty="0"/>
              <a:t>          </a:t>
            </a:r>
            <a:r>
              <a:rPr lang="en-US" dirty="0" err="1"/>
              <a:t>app:menu</a:t>
            </a:r>
            <a:r>
              <a:rPr lang="en-US" dirty="0"/>
              <a:t>="@menu/account"&gt;</a:t>
            </a:r>
          </a:p>
          <a:p>
            <a:endParaRPr lang="en-US" dirty="0"/>
          </a:p>
          <a:p>
            <a:r>
              <a:rPr lang="en-US" dirty="0"/>
              <a:t>        </a:t>
            </a:r>
          </a:p>
        </p:txBody>
      </p:sp>
    </p:spTree>
    <p:extLst>
      <p:ext uri="{BB962C8B-B14F-4D97-AF65-F5344CB8AC3E}">
        <p14:creationId xmlns:p14="http://schemas.microsoft.com/office/powerpoint/2010/main" val="3902721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91875-C94F-42BD-AA87-9FDBC58731A2}"/>
              </a:ext>
            </a:extLst>
          </p:cNvPr>
          <p:cNvSpPr txBox="1"/>
          <p:nvPr/>
        </p:nvSpPr>
        <p:spPr>
          <a:xfrm>
            <a:off x="101600" y="1"/>
            <a:ext cx="9042400" cy="5632311"/>
          </a:xfrm>
          <a:prstGeom prst="rect">
            <a:avLst/>
          </a:prstGeom>
          <a:noFill/>
        </p:spPr>
        <p:txBody>
          <a:bodyPr wrap="square">
            <a:spAutoFit/>
          </a:bodyPr>
          <a:lstStyle/>
          <a:p>
            <a:r>
              <a:rPr lang="en-US" dirty="0"/>
              <a:t> &lt;</a:t>
            </a:r>
            <a:r>
              <a:rPr lang="en-US" dirty="0" err="1"/>
              <a:t>EditText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android:background</a:t>
            </a:r>
            <a:r>
              <a:rPr lang="en-US" dirty="0"/>
              <a:t>="@null"</a:t>
            </a:r>
          </a:p>
          <a:p>
            <a:r>
              <a:rPr lang="en-US" dirty="0"/>
              <a:t>            </a:t>
            </a:r>
            <a:r>
              <a:rPr lang="en-US" dirty="0" err="1"/>
              <a:t>android:lines</a:t>
            </a:r>
            <a:r>
              <a:rPr lang="en-US" dirty="0"/>
              <a:t>="1"</a:t>
            </a:r>
          </a:p>
          <a:p>
            <a:r>
              <a:rPr lang="en-US" dirty="0"/>
              <a:t>            </a:t>
            </a:r>
            <a:r>
              <a:rPr lang="en-US" dirty="0" err="1"/>
              <a:t>android:selectAllOnFocus</a:t>
            </a:r>
            <a:r>
              <a:rPr lang="en-US" dirty="0"/>
              <a:t>="true"</a:t>
            </a:r>
          </a:p>
          <a:p>
            <a:r>
              <a:rPr lang="en-US" dirty="0"/>
              <a:t>            </a:t>
            </a:r>
            <a:r>
              <a:rPr lang="en-US" dirty="0" err="1"/>
              <a:t>android:inputType</a:t>
            </a:r>
            <a:r>
              <a:rPr lang="en-US" dirty="0"/>
              <a:t>="</a:t>
            </a:r>
            <a:r>
              <a:rPr lang="en-US" dirty="0" err="1"/>
              <a:t>textCapWords</a:t>
            </a:r>
            <a:r>
              <a:rPr lang="en-US" dirty="0"/>
              <a:t>"</a:t>
            </a:r>
          </a:p>
          <a:p>
            <a:r>
              <a:rPr lang="en-US" dirty="0"/>
              <a:t>            </a:t>
            </a:r>
            <a:r>
              <a:rPr lang="en-US" dirty="0" err="1"/>
              <a:t>android:imeOptions</a:t>
            </a:r>
            <a:r>
              <a:rPr lang="en-US" dirty="0"/>
              <a:t>="</a:t>
            </a:r>
            <a:r>
              <a:rPr lang="en-US" dirty="0" err="1"/>
              <a:t>actionSearch</a:t>
            </a:r>
            <a:r>
              <a:rPr lang="en-US" dirty="0"/>
              <a:t>"</a:t>
            </a:r>
          </a:p>
          <a:p>
            <a:r>
              <a:rPr lang="en-US" dirty="0"/>
              <a:t>            </a:t>
            </a:r>
            <a:r>
              <a:rPr lang="en-US" dirty="0" err="1"/>
              <a:t>android:hint</a:t>
            </a:r>
            <a:r>
              <a:rPr lang="en-US" dirty="0"/>
              <a:t>="@string/</a:t>
            </a:r>
            <a:r>
              <a:rPr lang="en-US" dirty="0" err="1"/>
              <a:t>search_owl</a:t>
            </a:r>
            <a:r>
              <a:rPr lang="en-US" dirty="0"/>
              <a:t>"</a:t>
            </a:r>
          </a:p>
          <a:p>
            <a:r>
              <a:rPr lang="en-US" dirty="0"/>
              <a:t>            </a:t>
            </a:r>
            <a:r>
              <a:rPr lang="en-US" dirty="0" err="1"/>
              <a:t>android:textAppearance</a:t>
            </a:r>
            <a:r>
              <a:rPr lang="en-US" dirty="0"/>
              <a:t>="?</a:t>
            </a:r>
            <a:r>
              <a:rPr lang="en-US" dirty="0" err="1"/>
              <a:t>attr</a:t>
            </a:r>
            <a:r>
              <a:rPr lang="en-US" dirty="0"/>
              <a:t>/textAppearanceSubtitle1"/&gt;</a:t>
            </a:r>
          </a:p>
          <a:p>
            <a:endParaRPr lang="en-US" dirty="0"/>
          </a:p>
          <a:p>
            <a:r>
              <a:rPr lang="en-US" dirty="0"/>
              <a:t>      &lt;/</a:t>
            </a:r>
            <a:r>
              <a:rPr lang="en-US" dirty="0" err="1"/>
              <a:t>androidx.appcompat.widget.Toolbar</a:t>
            </a:r>
            <a:r>
              <a:rPr lang="en-US" dirty="0"/>
              <a:t>&gt;</a:t>
            </a:r>
          </a:p>
          <a:p>
            <a:endParaRPr lang="en-US" dirty="0"/>
          </a:p>
          <a:p>
            <a:r>
              <a:rPr lang="en-US" dirty="0"/>
              <a:t>    &lt;/</a:t>
            </a:r>
            <a:r>
              <a:rPr lang="en-US" dirty="0" err="1"/>
              <a:t>com.google.android.material.appbar.AppBarLayout</a:t>
            </a:r>
            <a:r>
              <a:rPr lang="en-US" dirty="0"/>
              <a:t>&gt;</a:t>
            </a:r>
          </a:p>
          <a:p>
            <a:endParaRPr lang="en-US" dirty="0"/>
          </a:p>
          <a:p>
            <a:r>
              <a:rPr lang="en-US" dirty="0"/>
              <a:t>    &lt;</a:t>
            </a:r>
            <a:r>
              <a:rPr lang="en-US" dirty="0" err="1"/>
              <a:t>androidx.recyclerview.widget.RecyclerView</a:t>
            </a:r>
            <a:endParaRPr lang="en-US" dirty="0"/>
          </a:p>
          <a:p>
            <a:r>
              <a:rPr lang="en-US" dirty="0"/>
              <a:t>        </a:t>
            </a:r>
            <a:r>
              <a:rPr lang="en-US" dirty="0" err="1"/>
              <a:t>android:id</a:t>
            </a:r>
            <a:r>
              <a:rPr lang="en-US" dirty="0"/>
              <a:t>="@+id/</a:t>
            </a:r>
            <a:r>
              <a:rPr lang="en-US" dirty="0" err="1"/>
              <a:t>search_results</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p>
        </p:txBody>
      </p:sp>
    </p:spTree>
    <p:extLst>
      <p:ext uri="{BB962C8B-B14F-4D97-AF65-F5344CB8AC3E}">
        <p14:creationId xmlns:p14="http://schemas.microsoft.com/office/powerpoint/2010/main" val="210537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C6455-610B-BE94-7C0A-C245303441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008EE87-27ED-2DA6-596E-FC886A8D09D2}"/>
              </a:ext>
            </a:extLst>
          </p:cNvPr>
          <p:cNvSpPr txBox="1"/>
          <p:nvPr/>
        </p:nvSpPr>
        <p:spPr>
          <a:xfrm>
            <a:off x="392545" y="457201"/>
            <a:ext cx="9042400" cy="3139321"/>
          </a:xfrm>
          <a:prstGeom prst="rect">
            <a:avLst/>
          </a:prstGeom>
          <a:noFill/>
        </p:spPr>
        <p:txBody>
          <a:bodyPr wrap="square">
            <a:spAutoFit/>
          </a:bodyPr>
          <a:lstStyle/>
          <a:p>
            <a:r>
              <a:rPr lang="en-US" dirty="0"/>
              <a:t>  </a:t>
            </a:r>
            <a:r>
              <a:rPr lang="en-US" dirty="0" err="1"/>
              <a:t>app:layout_behavior</a:t>
            </a:r>
            <a:r>
              <a:rPr lang="en-US" dirty="0"/>
              <a:t>="com.google.android.material.appbar.AppBarLayout$ScrollingViewBehavior"</a:t>
            </a:r>
          </a:p>
          <a:p>
            <a:r>
              <a:rPr lang="en-US" dirty="0"/>
              <a:t>        </a:t>
            </a:r>
            <a:r>
              <a:rPr lang="en-US" dirty="0" err="1"/>
              <a:t>app:layoutManager</a:t>
            </a:r>
            <a:r>
              <a:rPr lang="en-US" dirty="0"/>
              <a:t>="</a:t>
            </a:r>
            <a:r>
              <a:rPr lang="en-US" dirty="0" err="1"/>
              <a:t>androidx.recyclerview.widget.LinearLayoutManager</a:t>
            </a:r>
            <a:r>
              <a:rPr lang="en-US" dirty="0"/>
              <a:t>"</a:t>
            </a:r>
          </a:p>
          <a:p>
            <a:r>
              <a:rPr lang="en-US" dirty="0"/>
              <a:t>        </a:t>
            </a:r>
            <a:r>
              <a:rPr lang="en-US" dirty="0" err="1"/>
              <a:t>app:hasFixedSize</a:t>
            </a:r>
            <a:r>
              <a:rPr lang="en-US" dirty="0"/>
              <a:t>="@{true}"</a:t>
            </a:r>
          </a:p>
          <a:p>
            <a:r>
              <a:rPr lang="en-US" dirty="0"/>
              <a:t>        </a:t>
            </a:r>
            <a:r>
              <a:rPr lang="en-US" dirty="0" err="1"/>
              <a:t>android:scrollbars</a:t>
            </a:r>
            <a:r>
              <a:rPr lang="en-US" dirty="0"/>
              <a:t>="vertical"</a:t>
            </a:r>
          </a:p>
          <a:p>
            <a:r>
              <a:rPr lang="en-US" dirty="0"/>
              <a:t>        </a:t>
            </a:r>
            <a:r>
              <a:rPr lang="en-US" dirty="0" err="1"/>
              <a:t>tools:listitem</a:t>
            </a:r>
            <a:r>
              <a:rPr lang="en-US" dirty="0"/>
              <a:t>="@layout/</a:t>
            </a:r>
            <a:r>
              <a:rPr lang="en-US" dirty="0" err="1"/>
              <a:t>search_item</a:t>
            </a:r>
            <a:r>
              <a:rPr lang="en-US" dirty="0"/>
              <a:t>"/&gt;</a:t>
            </a:r>
          </a:p>
          <a:p>
            <a:endParaRPr lang="en-US" dirty="0"/>
          </a:p>
          <a:p>
            <a:r>
              <a:rPr lang="en-US" dirty="0"/>
              <a:t>  &lt;/</a:t>
            </a:r>
            <a:r>
              <a:rPr lang="en-US" dirty="0" err="1"/>
              <a:t>androidx.coordinatorlayout.widget.CoordinatorLayout</a:t>
            </a:r>
            <a:r>
              <a:rPr lang="en-US" dirty="0"/>
              <a:t>&gt;</a:t>
            </a:r>
          </a:p>
          <a:p>
            <a:endParaRPr lang="en-US" dirty="0"/>
          </a:p>
          <a:p>
            <a:r>
              <a:rPr lang="en-US" dirty="0"/>
              <a:t>&lt;/layout&gt;</a:t>
            </a:r>
          </a:p>
        </p:txBody>
      </p:sp>
    </p:spTree>
    <p:extLst>
      <p:ext uri="{BB962C8B-B14F-4D97-AF65-F5344CB8AC3E}">
        <p14:creationId xmlns:p14="http://schemas.microsoft.com/office/powerpoint/2010/main" val="28131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572193" y="989677"/>
            <a:ext cx="10515600" cy="5334000"/>
          </a:xfrm>
        </p:spPr>
        <p:txBody>
          <a:bodyPr>
            <a:normAutofit lnSpcReduction="10000"/>
          </a:bodyPr>
          <a:lstStyle/>
          <a:p>
            <a:pPr>
              <a:buFont typeface="Wingdings" panose="05000000000000000000" pitchFamily="2" charset="2"/>
              <a:buChar char="Ø"/>
            </a:pPr>
            <a:endParaRPr lang="en-US" dirty="0"/>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Overview: </a:t>
            </a:r>
            <a:r>
              <a:rPr lang="en-US" dirty="0">
                <a:latin typeface="Times New Roman" panose="02020603050405020304" pitchFamily="18" charset="0"/>
                <a:cs typeface="Times New Roman" panose="02020603050405020304" pitchFamily="18" charset="0"/>
              </a:rPr>
              <a:t>Study App is a mobile application designed to enhance students' learning experiences. It provides various tools to help users keep track of their studies, take notes, and engage in interactive quizzes. The app ensures that students can conveniently manage their study material, making it a comprehensive and accessible solution for learning on the go.</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Material Design: </a:t>
            </a:r>
            <a:r>
              <a:rPr lang="en-US" dirty="0">
                <a:latin typeface="Times New Roman" panose="02020603050405020304" pitchFamily="18" charset="0"/>
                <a:cs typeface="Times New Roman" panose="02020603050405020304" pitchFamily="18" charset="0"/>
              </a:rPr>
              <a:t>Study App is built with Material Design principles, providing a modern, user-friendly interface. Elements such as floating action buttons, intuitive navigation, and a clean color scheme enhance the overall user experience.</a:t>
            </a:r>
            <a:endParaRPr lang="en-US" b="0" i="0" dirty="0">
              <a:solidFill>
                <a:srgbClr val="0D0D0D"/>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Customizable Settings: </a:t>
            </a:r>
            <a:r>
              <a:rPr lang="en-US" dirty="0">
                <a:latin typeface="Times New Roman" panose="02020603050405020304" pitchFamily="18" charset="0"/>
                <a:cs typeface="Times New Roman" panose="02020603050405020304" pitchFamily="18" charset="0"/>
              </a:rPr>
              <a:t>Users can customize their experience within Study App. Options like theme selection and personalized preferences make the app adaptable to individual needs.</a:t>
            </a:r>
            <a:endParaRPr lang="en-US" b="0" i="0" dirty="0">
              <a:solidFill>
                <a:srgbClr val="0D0D0D"/>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Offline Mode: </a:t>
            </a:r>
            <a:r>
              <a:rPr lang="en-US" dirty="0">
                <a:latin typeface="Times New Roman" panose="02020603050405020304" pitchFamily="18" charset="0"/>
                <a:cs typeface="Times New Roman" panose="02020603050405020304" pitchFamily="18" charset="0"/>
              </a:rPr>
              <a:t>Study App functions both online and offline, allowing users to access their notes and quizzes without needing an internet connection. Perfect for studying anywhere, anytime.</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Module: </a:t>
            </a:r>
            <a:r>
              <a:rPr lang="en-US" dirty="0">
                <a:latin typeface="Times New Roman" panose="02020603050405020304" pitchFamily="18" charset="0"/>
                <a:cs typeface="Times New Roman" panose="02020603050405020304" pitchFamily="18" charset="0"/>
              </a:rPr>
              <a:t>Study App includes an interactive quiz feature that helps users test their knowledge on various subjects. It’s a quick way for students to assess their understanding and retain important information.</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Notes Section: </a:t>
            </a:r>
            <a:r>
              <a:rPr lang="en-US" dirty="0">
                <a:latin typeface="Times New Roman" panose="02020603050405020304" pitchFamily="18" charset="0"/>
                <a:cs typeface="Times New Roman" panose="02020603050405020304" pitchFamily="18" charset="0"/>
              </a:rPr>
              <a:t>A well-organized notes feature allows users to jot down important points during lectures or while studying. The intuitive layout makes it easy to create, edit, and manage notes, ensuring key information is always accessible.</a:t>
            </a:r>
          </a:p>
        </p:txBody>
      </p:sp>
    </p:spTree>
    <p:extLst>
      <p:ext uri="{BB962C8B-B14F-4D97-AF65-F5344CB8AC3E}">
        <p14:creationId xmlns:p14="http://schemas.microsoft.com/office/powerpoint/2010/main" val="3884453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EB25F-6A60-4B44-AA73-D15C07F3DA5C}"/>
              </a:ext>
            </a:extLst>
          </p:cNvPr>
          <p:cNvSpPr txBox="1"/>
          <p:nvPr/>
        </p:nvSpPr>
        <p:spPr>
          <a:xfrm>
            <a:off x="342900" y="406400"/>
            <a:ext cx="12062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E4FB0149-9913-D080-335E-CD1EF559E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3" y="1314450"/>
            <a:ext cx="2438400" cy="4286250"/>
          </a:xfrm>
          <a:prstGeom prst="rect">
            <a:avLst/>
          </a:prstGeom>
        </p:spPr>
      </p:pic>
      <p:pic>
        <p:nvPicPr>
          <p:cNvPr id="6" name="Picture 5">
            <a:extLst>
              <a:ext uri="{FF2B5EF4-FFF2-40B4-BE49-F238E27FC236}">
                <a16:creationId xmlns:a16="http://schemas.microsoft.com/office/drawing/2014/main" id="{A657E2F9-AE72-8216-0813-E65D51165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61" y="1314450"/>
            <a:ext cx="2409825" cy="4267200"/>
          </a:xfrm>
          <a:prstGeom prst="rect">
            <a:avLst/>
          </a:prstGeom>
        </p:spPr>
      </p:pic>
      <p:pic>
        <p:nvPicPr>
          <p:cNvPr id="8" name="Picture 7">
            <a:extLst>
              <a:ext uri="{FF2B5EF4-FFF2-40B4-BE49-F238E27FC236}">
                <a16:creationId xmlns:a16="http://schemas.microsoft.com/office/drawing/2014/main" id="{02659D4B-34EA-A29F-2FF7-022351927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294" y="1314450"/>
            <a:ext cx="2390775" cy="4257675"/>
          </a:xfrm>
          <a:prstGeom prst="rect">
            <a:avLst/>
          </a:prstGeom>
        </p:spPr>
      </p:pic>
    </p:spTree>
    <p:extLst>
      <p:ext uri="{BB962C8B-B14F-4D97-AF65-F5344CB8AC3E}">
        <p14:creationId xmlns:p14="http://schemas.microsoft.com/office/powerpoint/2010/main" val="3543281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B8341689-6F8D-C763-EDF4-74A8AEEE97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75138" y="190500"/>
            <a:ext cx="3641725" cy="6477000"/>
          </a:xfrm>
          <a:prstGeom prst="rect">
            <a:avLst/>
          </a:prstGeom>
        </p:spPr>
      </p:pic>
      <p:sp>
        <p:nvSpPr>
          <p:cNvPr id="4" name="TextBox 3">
            <a:extLst>
              <a:ext uri="{FF2B5EF4-FFF2-40B4-BE49-F238E27FC236}">
                <a16:creationId xmlns:a16="http://schemas.microsoft.com/office/drawing/2014/main" id="{62004875-DD0F-9D27-28DA-B7DA364F0603}"/>
              </a:ext>
            </a:extLst>
          </p:cNvPr>
          <p:cNvSpPr txBox="1"/>
          <p:nvPr/>
        </p:nvSpPr>
        <p:spPr>
          <a:xfrm>
            <a:off x="241070" y="207125"/>
            <a:ext cx="166254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Demo video:</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014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55DF6-8905-469F-B97C-AE9C756778A5}"/>
              </a:ext>
            </a:extLst>
          </p:cNvPr>
          <p:cNvSpPr txBox="1"/>
          <p:nvPr/>
        </p:nvSpPr>
        <p:spPr>
          <a:xfrm>
            <a:off x="186112" y="430645"/>
            <a:ext cx="29768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Main Activity.java:</a:t>
            </a:r>
          </a:p>
        </p:txBody>
      </p:sp>
      <p:sp>
        <p:nvSpPr>
          <p:cNvPr id="4" name="TextBox 3">
            <a:extLst>
              <a:ext uri="{FF2B5EF4-FFF2-40B4-BE49-F238E27FC236}">
                <a16:creationId xmlns:a16="http://schemas.microsoft.com/office/drawing/2014/main" id="{0D7AFF03-6A38-4BBD-89E4-2096120AB820}"/>
              </a:ext>
            </a:extLst>
          </p:cNvPr>
          <p:cNvSpPr txBox="1"/>
          <p:nvPr/>
        </p:nvSpPr>
        <p:spPr>
          <a:xfrm>
            <a:off x="560186" y="587588"/>
            <a:ext cx="8966200" cy="6463308"/>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com.materialstudies.owl.ui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android.os.Bundle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android.view.View.GONE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android.view.View.VISIBLE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androidx.appcompat.app.AppCompatActivity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androidx.lifecycle.lifecycleScope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androidx.navigation.Navigation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androidx.navigation.ui.setupWithNavController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com.materialstudies.owl.databinding.ActivityMainBinding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com.materialstudies.owl.util.contentView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com.materialstudies.owl.util.hide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com.materialstudies.owl.util.show</a:t>
            </a:r>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13769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139700" y="1"/>
            <a:ext cx="9004300" cy="6740307"/>
          </a:xfrm>
          <a:prstGeom prst="rect">
            <a:avLst/>
          </a:prstGeom>
          <a:noFill/>
        </p:spPr>
        <p:txBody>
          <a:bodyPr wrap="square">
            <a:spAutoFit/>
          </a:bodyPr>
          <a:lstStyle/>
          <a:p>
            <a:r>
              <a:rPr lang="en-US" dirty="0"/>
              <a:t> </a:t>
            </a:r>
          </a:p>
          <a:p>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MainActivity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AppCompatActivity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private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binding: </a:t>
            </a:r>
            <a:r>
              <a:rPr lang="en-US" dirty="0" err="1">
                <a:latin typeface="Times New Roman" panose="02020603050405020304" pitchFamily="18" charset="0"/>
                <a:cs typeface="Times New Roman" panose="02020603050405020304" pitchFamily="18" charset="0"/>
              </a:rPr>
              <a:t>ActivityMainBinding</a:t>
            </a:r>
            <a:r>
              <a:rPr lang="en-US" dirty="0">
                <a:latin typeface="Times New Roman" panose="02020603050405020304" pitchFamily="18" charset="0"/>
                <a:cs typeface="Times New Roman" panose="02020603050405020304" pitchFamily="18" charset="0"/>
              </a:rPr>
              <a:t> by </a:t>
            </a:r>
            <a:r>
              <a:rPr lang="en-US" dirty="0" err="1">
                <a:latin typeface="Times New Roman" panose="02020603050405020304" pitchFamily="18" charset="0"/>
                <a:cs typeface="Times New Roman" panose="02020603050405020304" pitchFamily="18" charset="0"/>
              </a:rPr>
              <a:t>contentView</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R.layout.activity_main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override fun </a:t>
            </a:r>
            <a:r>
              <a:rPr lang="en-US" dirty="0" err="1">
                <a:latin typeface="Times New Roman" panose="02020603050405020304" pitchFamily="18" charset="0"/>
                <a:cs typeface="Times New Roman" panose="02020603050405020304" pitchFamily="18" charset="0"/>
              </a:rPr>
              <a:t>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 Bundle?)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super.onCreate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binding.apply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Navigation.findNavController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this@MainActivity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R.id.nav_host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bottomNav.setupWithNavController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Hide bottom nav on screens which don't require it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lifecycleScope.launchWhenResumed</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navController.addOnDestinationChangedListener</a:t>
            </a:r>
            <a:r>
              <a:rPr lang="en-US" dirty="0">
                <a:latin typeface="Times New Roman" panose="02020603050405020304" pitchFamily="18" charset="0"/>
                <a:cs typeface="Times New Roman" panose="02020603050405020304" pitchFamily="18" charset="0"/>
              </a:rPr>
              <a:t> { _, destination, _ -&gt;</a:t>
            </a:r>
          </a:p>
          <a:p>
            <a:r>
              <a:rPr lang="en-US" dirty="0">
                <a:latin typeface="Times New Roman" panose="02020603050405020304" pitchFamily="18" charset="0"/>
                <a:cs typeface="Times New Roman" panose="02020603050405020304" pitchFamily="18" charset="0"/>
              </a:rPr>
              <a:t>                    when (destination.id)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R.id.myCourses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R.id.featured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R.id.search</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bottomNav.show</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else -&gt; </a:t>
            </a:r>
            <a:r>
              <a:rPr lang="en-US" dirty="0" err="1">
                <a:latin typeface="Times New Roman" panose="02020603050405020304" pitchFamily="18" charset="0"/>
                <a:cs typeface="Times New Roman" panose="02020603050405020304" pitchFamily="18" charset="0"/>
              </a:rPr>
              <a:t>bottomNav.hide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t> </a:t>
            </a:r>
          </a:p>
        </p:txBody>
      </p:sp>
    </p:spTree>
    <p:extLst>
      <p:ext uri="{BB962C8B-B14F-4D97-AF65-F5344CB8AC3E}">
        <p14:creationId xmlns:p14="http://schemas.microsoft.com/office/powerpoint/2010/main" val="21434485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E4C01-3211-4A73-A3BA-D63EAFA7A91B}"/>
              </a:ext>
            </a:extLst>
          </p:cNvPr>
          <p:cNvSpPr txBox="1"/>
          <p:nvPr/>
        </p:nvSpPr>
        <p:spPr>
          <a:xfrm>
            <a:off x="260004" y="268779"/>
            <a:ext cx="9017000" cy="6278642"/>
          </a:xfrm>
          <a:prstGeom prst="rect">
            <a:avLst/>
          </a:prstGeom>
          <a:noFill/>
        </p:spPr>
        <p:txBody>
          <a:bodyPr wrap="square">
            <a:spAutoFit/>
          </a:bodyPr>
          <a:lstStyle/>
          <a:p>
            <a:r>
              <a:rPr lang="en-US" sz="2400" dirty="0"/>
              <a:t> </a:t>
            </a:r>
            <a:r>
              <a:rPr lang="en-US" sz="2400" b="1" dirty="0">
                <a:latin typeface="Times New Roman" panose="02020603050405020304" pitchFamily="18" charset="0"/>
                <a:cs typeface="Times New Roman" panose="02020603050405020304" pitchFamily="18" charset="0"/>
              </a:rPr>
              <a:t>AndroidManifest.xml</a:t>
            </a:r>
          </a:p>
          <a:p>
            <a:endParaRPr lang="en-US" dirty="0"/>
          </a:p>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&lt;manifest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xmlns:android</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/res/android"</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xmlns:tools</a:t>
            </a:r>
            <a:r>
              <a:rPr lang="en-US" dirty="0">
                <a:latin typeface="Times New Roman" panose="02020603050405020304" pitchFamily="18" charset="0"/>
                <a:cs typeface="Times New Roman" panose="02020603050405020304" pitchFamily="18" charset="0"/>
              </a:rPr>
              <a:t>="http://schemas.android.com/tools"</a:t>
            </a:r>
          </a:p>
          <a:p>
            <a:r>
              <a:rPr lang="en-US" dirty="0">
                <a:latin typeface="Times New Roman" panose="02020603050405020304" pitchFamily="18" charset="0"/>
                <a:cs typeface="Times New Roman" panose="02020603050405020304" pitchFamily="18" charset="0"/>
              </a:rPr>
              <a:t>    package="</a:t>
            </a:r>
            <a:r>
              <a:rPr lang="en-US" dirty="0" err="1">
                <a:latin typeface="Times New Roman" panose="02020603050405020304" pitchFamily="18" charset="0"/>
                <a:cs typeface="Times New Roman" panose="02020603050405020304" pitchFamily="18" charset="0"/>
              </a:rPr>
              <a:t>com.materialstudies.owl</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&lt;!--Load images from </a:t>
            </a:r>
            <a:r>
              <a:rPr lang="en-US" dirty="0" err="1">
                <a:latin typeface="Times New Roman" panose="02020603050405020304" pitchFamily="18" charset="0"/>
                <a:cs typeface="Times New Roman" panose="02020603050405020304" pitchFamily="18" charset="0"/>
              </a:rPr>
              <a:t>Unsplash</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&lt;uses-permission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android.permission.INTERNET</a:t>
            </a:r>
            <a:r>
              <a:rPr lang="en-US" dirty="0">
                <a:latin typeface="Times New Roman" panose="02020603050405020304" pitchFamily="18" charset="0"/>
                <a:cs typeface="Times New Roman" panose="02020603050405020304" pitchFamily="18" charset="0"/>
              </a:rPr>
              <a:t>"/&gt;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&lt;application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android:allowBackup</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android:icon</a:t>
            </a:r>
            <a:r>
              <a:rPr lang="en-US" dirty="0">
                <a:latin typeface="Times New Roman" panose="02020603050405020304" pitchFamily="18" charset="0"/>
                <a:cs typeface="Times New Roman" panose="02020603050405020304" pitchFamily="18" charset="0"/>
              </a:rPr>
              <a:t>="@mipmap/</a:t>
            </a:r>
            <a:r>
              <a:rPr lang="en-US" dirty="0" err="1">
                <a:latin typeface="Times New Roman" panose="02020603050405020304" pitchFamily="18" charset="0"/>
                <a:cs typeface="Times New Roman" panose="02020603050405020304" pitchFamily="18" charset="0"/>
              </a:rPr>
              <a:t>ic_launcher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app_name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OwlApplication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android:supportsRtl</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Owl.Blue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tools:ignore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GoogleAppIndexingWarning</a:t>
            </a:r>
            <a:r>
              <a:rPr lang="en-US" dirty="0">
                <a:latin typeface="Times New Roman" panose="02020603050405020304" pitchFamily="18" charset="0"/>
                <a:cs typeface="Times New Roman" panose="02020603050405020304" pitchFamily="18" charset="0"/>
              </a:rPr>
              <a:t>"&gt;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63947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334356" y="671691"/>
            <a:ext cx="9042400" cy="5909310"/>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ui.MainActivity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Owl.Blue</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&lt;action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android.intent.action.MAIN</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&lt;category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android.intent.category.LAUNCHER</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&lt;/activity&gt;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&lt;!--Preload custom fonts--&gt;</a:t>
            </a:r>
          </a:p>
          <a:p>
            <a:r>
              <a:rPr lang="en-US" dirty="0">
                <a:latin typeface="Times New Roman" panose="02020603050405020304" pitchFamily="18" charset="0"/>
                <a:cs typeface="Times New Roman" panose="02020603050405020304" pitchFamily="18" charset="0"/>
              </a:rPr>
              <a:t>    &lt;meta-data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preloaded_fonts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android:resource</a:t>
            </a:r>
            <a:r>
              <a:rPr lang="en-US" dirty="0">
                <a:latin typeface="Times New Roman" panose="02020603050405020304" pitchFamily="18" charset="0"/>
                <a:cs typeface="Times New Roman" panose="02020603050405020304" pitchFamily="18" charset="0"/>
              </a:rPr>
              <a:t>="@array/</a:t>
            </a:r>
            <a:r>
              <a:rPr lang="en-US" dirty="0" err="1">
                <a:latin typeface="Times New Roman" panose="02020603050405020304" pitchFamily="18" charset="0"/>
                <a:cs typeface="Times New Roman" panose="02020603050405020304" pitchFamily="18" charset="0"/>
              </a:rPr>
              <a:t>preloaded_fonts</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&lt;meta-data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fontProviderRequests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android:value</a:t>
            </a:r>
            <a:r>
              <a:rPr lang="en-US" dirty="0">
                <a:latin typeface="Times New Roman" panose="02020603050405020304" pitchFamily="18" charset="0"/>
                <a:cs typeface="Times New Roman" panose="02020603050405020304" pitchFamily="18" charset="0"/>
              </a:rPr>
              <a:t>="Rubik"/&gt;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&lt;/application&gt;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&lt;/manifest&gt;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001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F4B379-F690-48DC-ABC1-4211F0EECC2B}"/>
              </a:ext>
            </a:extLst>
          </p:cNvPr>
          <p:cNvSpPr txBox="1"/>
          <p:nvPr/>
        </p:nvSpPr>
        <p:spPr>
          <a:xfrm>
            <a:off x="434109" y="847899"/>
            <a:ext cx="90424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&lt;font-family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xmlns:app</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/res-auto"</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app:fontProviderAuthority</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com.google.android.gms.fonts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app:fontProviderPackage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app:fontProviderQuery</a:t>
            </a:r>
            <a:r>
              <a:rPr lang="en-US" dirty="0">
                <a:latin typeface="Times New Roman" panose="02020603050405020304" pitchFamily="18" charset="0"/>
                <a:cs typeface="Times New Roman" panose="02020603050405020304" pitchFamily="18" charset="0"/>
              </a:rPr>
              <a:t>="Rubik"</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app:fontProviderCerts</a:t>
            </a:r>
            <a:r>
              <a:rPr lang="en-US" dirty="0">
                <a:latin typeface="Times New Roman" panose="02020603050405020304" pitchFamily="18" charset="0"/>
                <a:cs typeface="Times New Roman" panose="02020603050405020304" pitchFamily="18" charset="0"/>
              </a:rPr>
              <a:t>="@array/</a:t>
            </a:r>
            <a:r>
              <a:rPr lang="en-US" dirty="0" err="1">
                <a:latin typeface="Times New Roman" panose="02020603050405020304" pitchFamily="18" charset="0"/>
                <a:cs typeface="Times New Roman" panose="02020603050405020304" pitchFamily="18" charset="0"/>
              </a:rPr>
              <a:t>com_google_android_gms_fonts_certs</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&lt;/font-family&gt;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D1D068-3A4E-4EED-83FB-39CBF7F76D1E}"/>
              </a:ext>
            </a:extLst>
          </p:cNvPr>
          <p:cNvSpPr txBox="1"/>
          <p:nvPr/>
        </p:nvSpPr>
        <p:spPr>
          <a:xfrm>
            <a:off x="434109" y="216130"/>
            <a:ext cx="2358967"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FONT   </a:t>
            </a:r>
          </a:p>
          <a:p>
            <a:r>
              <a:rPr lang="en-IN" b="1" i="0" dirty="0">
                <a:solidFill>
                  <a:srgbClr val="1F2328"/>
                </a:solidFill>
                <a:effectLst/>
                <a:latin typeface="Times New Roman" panose="02020603050405020304" pitchFamily="18" charset="0"/>
                <a:cs typeface="Times New Roman" panose="02020603050405020304" pitchFamily="18" charset="0"/>
              </a:rPr>
              <a:t>rubik.xml</a:t>
            </a:r>
            <a:r>
              <a:rPr lang="en-IN"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C076878B-8CD1-B5F1-5779-2061CDFF42A6}"/>
              </a:ext>
            </a:extLst>
          </p:cNvPr>
          <p:cNvSpPr txBox="1"/>
          <p:nvPr/>
        </p:nvSpPr>
        <p:spPr>
          <a:xfrm>
            <a:off x="434109" y="3156223"/>
            <a:ext cx="2269375" cy="646331"/>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rubik_bold.xml</a:t>
            </a:r>
          </a:p>
        </p:txBody>
      </p:sp>
      <p:sp>
        <p:nvSpPr>
          <p:cNvPr id="12" name="TextBox 11">
            <a:extLst>
              <a:ext uri="{FF2B5EF4-FFF2-40B4-BE49-F238E27FC236}">
                <a16:creationId xmlns:a16="http://schemas.microsoft.com/office/drawing/2014/main" id="{BA4C535C-DE17-0001-5B2D-D92B8951748F}"/>
              </a:ext>
            </a:extLst>
          </p:cNvPr>
          <p:cNvSpPr txBox="1"/>
          <p:nvPr/>
        </p:nvSpPr>
        <p:spPr>
          <a:xfrm>
            <a:off x="881149" y="3508930"/>
            <a:ext cx="5652655" cy="2862322"/>
          </a:xfrm>
          <a:prstGeom prst="rect">
            <a:avLst/>
          </a:prstGeom>
          <a:noFill/>
        </p:spPr>
        <p:txBody>
          <a:bodyPr wrap="square" rtlCol="0">
            <a:spAutoFit/>
          </a:bodyPr>
          <a:lstStyle/>
          <a:p>
            <a:endParaRPr lang="en-US" dirty="0"/>
          </a:p>
          <a:p>
            <a:r>
              <a:rPr lang="en-US" dirty="0"/>
              <a:t>&lt;?xml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endParaRPr lang="en-IN" dirty="0"/>
          </a:p>
        </p:txBody>
      </p:sp>
    </p:spTree>
    <p:extLst>
      <p:ext uri="{BB962C8B-B14F-4D97-AF65-F5344CB8AC3E}">
        <p14:creationId xmlns:p14="http://schemas.microsoft.com/office/powerpoint/2010/main" val="853912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88900" y="114300"/>
            <a:ext cx="11645900" cy="5078313"/>
          </a:xfrm>
          <a:prstGeom prst="rect">
            <a:avLst/>
          </a:prstGeom>
          <a:noFill/>
        </p:spPr>
        <p:txBody>
          <a:bodyPr wrap="square">
            <a:spAutoFit/>
          </a:bodyPr>
          <a:lstStyle/>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=700"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r>
              <a:rPr lang="en-IN" b="1" i="0" dirty="0">
                <a:solidFill>
                  <a:srgbClr val="1F2328"/>
                </a:solidFill>
                <a:effectLst/>
                <a:latin typeface="-apple-system"/>
              </a:rPr>
              <a:t>rubik_medium.xml</a:t>
            </a:r>
          </a:p>
          <a:p>
            <a:endParaRPr lang="en-IN" dirty="0"/>
          </a:p>
          <a:p>
            <a:r>
              <a:rPr lang="en-US" dirty="0"/>
              <a:t>        &lt;?xml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=500"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endParaRPr lang="en-US" dirty="0"/>
          </a:p>
          <a:p>
            <a:r>
              <a:rPr lang="en-US" dirty="0"/>
              <a:t> </a:t>
            </a:r>
          </a:p>
        </p:txBody>
      </p:sp>
    </p:spTree>
    <p:extLst>
      <p:ext uri="{BB962C8B-B14F-4D97-AF65-F5344CB8AC3E}">
        <p14:creationId xmlns:p14="http://schemas.microsoft.com/office/powerpoint/2010/main" val="3910902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0" y="0"/>
            <a:ext cx="9144000" cy="6740307"/>
          </a:xfrm>
          <a:prstGeom prst="rect">
            <a:avLst/>
          </a:prstGeom>
          <a:noFill/>
        </p:spPr>
        <p:txBody>
          <a:bodyPr wrap="square">
            <a:spAutoFit/>
          </a:bodyPr>
          <a:lstStyle/>
          <a:p>
            <a:r>
              <a:rPr lang="en-US" dirty="0"/>
              <a:t>    </a:t>
            </a:r>
            <a:r>
              <a:rPr lang="en-US" b="1" dirty="0">
                <a:latin typeface="Times New Roman" panose="02020603050405020304" pitchFamily="18" charset="0"/>
                <a:cs typeface="Times New Roman" panose="02020603050405020304" pitchFamily="18" charset="0"/>
              </a:rPr>
              <a:t>LAYOUT</a:t>
            </a:r>
            <a:r>
              <a:rPr lang="en-US" dirty="0"/>
              <a:t>   </a:t>
            </a:r>
          </a:p>
          <a:p>
            <a:endParaRPr lang="en-IN" b="1" i="0" dirty="0">
              <a:solidFill>
                <a:srgbClr val="1F2328"/>
              </a:solidFill>
              <a:effectLst/>
              <a:latin typeface="-apple-system"/>
            </a:endParaRPr>
          </a:p>
          <a:p>
            <a:r>
              <a:rPr lang="en-IN" b="1" i="0" dirty="0">
                <a:solidFill>
                  <a:srgbClr val="1F2328"/>
                </a:solidFill>
                <a:effectLst/>
                <a:latin typeface="-apple-system"/>
              </a:rPr>
              <a:t>activity_main.xml</a:t>
            </a:r>
            <a:endParaRPr lang="en-US" dirty="0"/>
          </a:p>
          <a:p>
            <a:endParaRPr lang="en-US" dirty="0"/>
          </a:p>
          <a:p>
            <a:r>
              <a:rPr lang="en-US" dirty="0"/>
              <a:t> &lt;?xml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="http://schemas.android.com/tools"&gt;</a:t>
            </a:r>
          </a:p>
          <a:p>
            <a:endParaRPr lang="en-US" dirty="0"/>
          </a:p>
          <a:p>
            <a:r>
              <a:rPr lang="en-US" dirty="0"/>
              <a:t>  &lt;</a:t>
            </a:r>
            <a:r>
              <a:rPr lang="en-US" dirty="0" err="1"/>
              <a:t>LinearLayout</a:t>
            </a:r>
            <a:endParaRPr lang="en-US" dirty="0"/>
          </a:p>
          <a:p>
            <a:r>
              <a:rPr lang="en-US" dirty="0"/>
              <a:t>      </a:t>
            </a:r>
            <a:r>
              <a:rPr lang="en-US" dirty="0" err="1"/>
              <a:t>android:id</a:t>
            </a:r>
            <a:r>
              <a:rPr lang="en-US" dirty="0"/>
              <a:t>="@+id/root"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android:orientation</a:t>
            </a:r>
            <a:r>
              <a:rPr lang="en-US" dirty="0"/>
              <a:t>="vertical"</a:t>
            </a:r>
          </a:p>
          <a:p>
            <a:r>
              <a:rPr lang="en-US" dirty="0"/>
              <a:t>      </a:t>
            </a:r>
            <a:r>
              <a:rPr lang="en-US" dirty="0" err="1"/>
              <a:t>app:layoutFullscreen</a:t>
            </a:r>
            <a:r>
              <a:rPr lang="en-US" dirty="0"/>
              <a:t>="@{true}"</a:t>
            </a:r>
          </a:p>
          <a:p>
            <a:r>
              <a:rPr lang="en-US" dirty="0"/>
              <a:t>      </a:t>
            </a:r>
            <a:r>
              <a:rPr lang="en-US" dirty="0" err="1"/>
              <a:t>tools:context</a:t>
            </a:r>
            <a:r>
              <a:rPr lang="en-US" dirty="0"/>
              <a:t>=".</a:t>
            </a:r>
            <a:r>
              <a:rPr lang="en-US" dirty="0" err="1"/>
              <a:t>ui.MainActivity</a:t>
            </a:r>
            <a:r>
              <a:rPr lang="en-US" dirty="0"/>
              <a:t>"&gt;</a:t>
            </a:r>
          </a:p>
          <a:p>
            <a:endParaRPr lang="en-US" dirty="0"/>
          </a:p>
          <a:p>
            <a:r>
              <a:rPr lang="en-US" dirty="0"/>
              <a:t>    &lt;fragment</a:t>
            </a:r>
          </a:p>
          <a:p>
            <a:r>
              <a:rPr lang="en-US" dirty="0"/>
              <a:t>        </a:t>
            </a:r>
            <a:r>
              <a:rPr lang="en-US" dirty="0" err="1"/>
              <a:t>android:id</a:t>
            </a:r>
            <a:r>
              <a:rPr lang="en-US" dirty="0"/>
              <a:t>="@+id/</a:t>
            </a:r>
            <a:r>
              <a:rPr lang="en-US" dirty="0" err="1"/>
              <a:t>nav_host</a:t>
            </a:r>
            <a:r>
              <a:rPr lang="en-US" dirty="0"/>
              <a:t>"</a:t>
            </a:r>
          </a:p>
          <a:p>
            <a:r>
              <a:rPr lang="en-US" dirty="0"/>
              <a:t>        </a:t>
            </a:r>
            <a:r>
              <a:rPr lang="en-US" dirty="0" err="1"/>
              <a:t>android:name</a:t>
            </a:r>
            <a:r>
              <a:rPr lang="en-US" dirty="0"/>
              <a:t>="</a:t>
            </a:r>
            <a:r>
              <a:rPr lang="en-US" dirty="0" err="1"/>
              <a:t>androidx.navigation.fragment.NavHostFragment</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="0dp"</a:t>
            </a:r>
          </a:p>
          <a:p>
            <a:r>
              <a:rPr lang="en-US" dirty="0"/>
              <a:t>        </a:t>
            </a:r>
          </a:p>
        </p:txBody>
      </p:sp>
    </p:spTree>
    <p:extLst>
      <p:ext uri="{BB962C8B-B14F-4D97-AF65-F5344CB8AC3E}">
        <p14:creationId xmlns:p14="http://schemas.microsoft.com/office/powerpoint/2010/main" val="3984108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197</TotalTime>
  <Words>3064</Words>
  <Application>Microsoft Office PowerPoint</Application>
  <PresentationFormat>Widescreen</PresentationFormat>
  <Paragraphs>381</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Arial</vt:lpstr>
      <vt:lpstr>Times New Roman</vt:lpstr>
      <vt:lpstr>Trebuchet MS</vt:lpstr>
      <vt:lpstr>Wingdings</vt:lpstr>
      <vt:lpstr>Wingdings 3</vt:lpstr>
      <vt:lpstr>Facet</vt:lpstr>
      <vt:lpstr>     MATERIAL DESIGN A STUDY APP</vt:lpstr>
      <vt:lpstr>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gopika muruganantham</cp:lastModifiedBy>
  <cp:revision>13</cp:revision>
  <dcterms:created xsi:type="dcterms:W3CDTF">2024-03-18T04:06:37Z</dcterms:created>
  <dcterms:modified xsi:type="dcterms:W3CDTF">2024-11-18T05:17:11Z</dcterms:modified>
</cp:coreProperties>
</file>